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7" r:id="rId5"/>
  </p:sldMasterIdLst>
  <p:notesMasterIdLst>
    <p:notesMasterId r:id="rId33"/>
  </p:notesMasterIdLst>
  <p:sldIdLst>
    <p:sldId id="5495" r:id="rId6"/>
    <p:sldId id="5482" r:id="rId7"/>
    <p:sldId id="5517" r:id="rId8"/>
    <p:sldId id="5516" r:id="rId9"/>
    <p:sldId id="5499" r:id="rId10"/>
    <p:sldId id="5510" r:id="rId11"/>
    <p:sldId id="5478" r:id="rId12"/>
    <p:sldId id="5458" r:id="rId13"/>
    <p:sldId id="5460" r:id="rId14"/>
    <p:sldId id="5479" r:id="rId15"/>
    <p:sldId id="5463" r:id="rId16"/>
    <p:sldId id="5454" r:id="rId17"/>
    <p:sldId id="5466" r:id="rId18"/>
    <p:sldId id="5461" r:id="rId19"/>
    <p:sldId id="5469" r:id="rId20"/>
    <p:sldId id="5470" r:id="rId21"/>
    <p:sldId id="5566" r:id="rId22"/>
    <p:sldId id="5450" r:id="rId23"/>
    <p:sldId id="5557" r:id="rId24"/>
    <p:sldId id="5569" r:id="rId25"/>
    <p:sldId id="5452" r:id="rId26"/>
    <p:sldId id="5511" r:id="rId27"/>
    <p:sldId id="5513" r:id="rId28"/>
    <p:sldId id="5515" r:id="rId29"/>
    <p:sldId id="5562" r:id="rId30"/>
    <p:sldId id="5567" r:id="rId31"/>
    <p:sldId id="5435" r:id="rId32"/>
  </p:sldIdLst>
  <p:sldSz cx="12192000" cy="6858000"/>
  <p:notesSz cx="6805613" cy="9944100"/>
  <p:defaultTextStyle>
    <a:defPPr>
      <a:defRPr lang="en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arte 1" id="{18602EA3-DB9A-420B-99CF-DE0B2EE687D3}">
          <p14:sldIdLst/>
        </p14:section>
        <p14:section name="parte 2" id="{54CB4D64-47F7-47D0-BA3F-1A5816D9D9A3}">
          <p14:sldIdLst>
            <p14:sldId id="5495"/>
            <p14:sldId id="5482"/>
            <p14:sldId id="5517"/>
            <p14:sldId id="5516"/>
            <p14:sldId id="5499"/>
            <p14:sldId id="5510"/>
            <p14:sldId id="5478"/>
            <p14:sldId id="5458"/>
            <p14:sldId id="5460"/>
            <p14:sldId id="5479"/>
            <p14:sldId id="5463"/>
            <p14:sldId id="5454"/>
            <p14:sldId id="5466"/>
            <p14:sldId id="5461"/>
            <p14:sldId id="5469"/>
            <p14:sldId id="5470"/>
            <p14:sldId id="5566"/>
            <p14:sldId id="5450"/>
            <p14:sldId id="5557"/>
            <p14:sldId id="5569"/>
            <p14:sldId id="5452"/>
            <p14:sldId id="5511"/>
            <p14:sldId id="5513"/>
            <p14:sldId id="5515"/>
            <p14:sldId id="5562"/>
            <p14:sldId id="5567"/>
            <p14:sldId id="543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A56642-C486-5DF8-99EE-E389272E133B}" name="CB" initials="CB" userId="CB" providerId="None"/>
  <p188:author id="{853C4489-2502-09F2-12A8-3ECF7A8114D2}" name="Rui Fragoso" initials="RF" userId="S::rui.fragoso@adene.pt::13c51dbe-c107-42b6-8faa-9b2a9659de8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átia Brito" initials="CB" lastIdx="1" clrIdx="0">
    <p:extLst>
      <p:ext uri="{19B8F6BF-5375-455C-9EA6-DF929625EA0E}">
        <p15:presenceInfo xmlns:p15="http://schemas.microsoft.com/office/powerpoint/2012/main" userId="Cátia Brit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ADC"/>
    <a:srgbClr val="001121"/>
    <a:srgbClr val="EBE9EC"/>
    <a:srgbClr val="E0A97E"/>
    <a:srgbClr val="C00000"/>
    <a:srgbClr val="1B8FC0"/>
    <a:srgbClr val="42A548"/>
    <a:srgbClr val="41AB67"/>
    <a:srgbClr val="BBCE6F"/>
    <a:srgbClr val="BDC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1C1E34-D91B-4D39-A94C-9C4630056DBD}" v="190" dt="2023-05-05T09:28:09.983"/>
    <p1510:client id="{2289F3C6-8541-4ACC-B215-62663214F540}" v="5473" dt="2023-05-05T10:51:58.057"/>
    <p1510:client id="{4E595082-5FBD-40BA-B9E2-2A20D0C86F28}" v="4131" dt="2023-05-05T11:10:56.5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4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C5D88-BECA-F24D-A916-BDF993CC4452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F0C08-F90B-5442-9EF4-3B7B942CBE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7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/>
          </a:p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15281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1966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60448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800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6177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86689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54744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0045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2994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29861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3584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/>
          </a:p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1833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29642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29384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25556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20919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4516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786287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F0C08-F90B-5442-9EF4-3B7B942CBE4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44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/>
          </a:p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3459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3774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7115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221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826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98004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8925" cy="37353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6093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906DB-EE03-E742-859E-B3C39C677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5391" y="2186609"/>
            <a:ext cx="8269355" cy="1955814"/>
          </a:xfrm>
        </p:spPr>
        <p:txBody>
          <a:bodyPr anchor="b"/>
          <a:lstStyle>
            <a:lvl1pPr algn="ctr">
              <a:defRPr sz="6000">
                <a:solidFill>
                  <a:srgbClr val="1B8FC0"/>
                </a:solidFill>
              </a:defRPr>
            </a:lvl1pPr>
          </a:lstStyle>
          <a:p>
            <a:r>
              <a:rPr lang="pt-PT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B6E0F-CCED-5646-8E61-998992EEAE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5391" y="4347992"/>
            <a:ext cx="8282608" cy="132393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noProof="0"/>
              <a:t>Click to edit Master subtitle style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25EAF7B7-B3B9-4F7B-AEED-5E3932F6C9A5}"/>
              </a:ext>
            </a:extLst>
          </p:cNvPr>
          <p:cNvGrpSpPr/>
          <p:nvPr userDrawn="1"/>
        </p:nvGrpSpPr>
        <p:grpSpPr>
          <a:xfrm>
            <a:off x="396421" y="338203"/>
            <a:ext cx="2224316" cy="1491764"/>
            <a:chOff x="396421" y="338203"/>
            <a:chExt cx="2224316" cy="1491764"/>
          </a:xfrm>
        </p:grpSpPr>
        <p:pic>
          <p:nvPicPr>
            <p:cNvPr id="5" name="Picture 4" descr="Logo, company name&#10;&#10;Description automatically generated">
              <a:extLst>
                <a:ext uri="{FF2B5EF4-FFF2-40B4-BE49-F238E27FC236}">
                  <a16:creationId xmlns:a16="http://schemas.microsoft.com/office/drawing/2014/main" id="{C69335F8-977F-EC4A-9E54-0A0247B3D6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96421" y="400050"/>
              <a:ext cx="2224316" cy="1429917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0A4D13E1-D0E5-401F-BC87-D34BAE34F293}"/>
                </a:ext>
              </a:extLst>
            </p:cNvPr>
            <p:cNvSpPr/>
            <p:nvPr userDrawn="1"/>
          </p:nvSpPr>
          <p:spPr>
            <a:xfrm>
              <a:off x="1139868" y="338203"/>
              <a:ext cx="908137" cy="807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9877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BCAF4-9A8B-5E4C-8866-8EC7EA2F2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5948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BA5EDE-ED85-374E-A764-0B6FAE52AC80}"/>
              </a:ext>
            </a:extLst>
          </p:cNvPr>
          <p:cNvSpPr/>
          <p:nvPr userDrawn="1"/>
        </p:nvSpPr>
        <p:spPr>
          <a:xfrm>
            <a:off x="10403891" y="6176963"/>
            <a:ext cx="1427922" cy="365125"/>
          </a:xfrm>
          <a:prstGeom prst="rect">
            <a:avLst/>
          </a:prstGeom>
        </p:spPr>
        <p:txBody>
          <a:bodyPr anchor="b"/>
          <a:lstStyle/>
          <a:p>
            <a:pPr lvl="0" algn="r"/>
            <a:r>
              <a:rPr lang="en-GB" sz="800">
                <a:solidFill>
                  <a:schemeClr val="tx1">
                    <a:lumMod val="75000"/>
                    <a:lumOff val="25000"/>
                  </a:schemeClr>
                </a:solidFill>
              </a:rPr>
              <a:t>Com toda a energia.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606FC1E9-88D5-4C9D-9F54-0B5B460BCC51}"/>
              </a:ext>
            </a:extLst>
          </p:cNvPr>
          <p:cNvGrpSpPr/>
          <p:nvPr userDrawn="1"/>
        </p:nvGrpSpPr>
        <p:grpSpPr>
          <a:xfrm>
            <a:off x="360187" y="6185580"/>
            <a:ext cx="956026" cy="614589"/>
            <a:chOff x="360187" y="6185580"/>
            <a:chExt cx="956026" cy="614589"/>
          </a:xfrm>
        </p:grpSpPr>
        <p:pic>
          <p:nvPicPr>
            <p:cNvPr id="8" name="Picture 4" descr="Logo, company name&#10;&#10;Description automatically generated">
              <a:extLst>
                <a:ext uri="{FF2B5EF4-FFF2-40B4-BE49-F238E27FC236}">
                  <a16:creationId xmlns:a16="http://schemas.microsoft.com/office/drawing/2014/main" id="{278751FF-FD30-4F8A-B3BA-1B58F6CC6D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60187" y="6185580"/>
              <a:ext cx="956026" cy="614589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8B299E7D-A276-4B6C-90DA-90C93F03B90B}"/>
                </a:ext>
              </a:extLst>
            </p:cNvPr>
            <p:cNvSpPr/>
            <p:nvPr userDrawn="1"/>
          </p:nvSpPr>
          <p:spPr>
            <a:xfrm>
              <a:off x="682668" y="6189489"/>
              <a:ext cx="388307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810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BCAF4-9A8B-5E4C-8866-8EC7EA2F2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5948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E1D9FD-F853-9048-B501-307C060CE7A7}"/>
              </a:ext>
            </a:extLst>
          </p:cNvPr>
          <p:cNvSpPr/>
          <p:nvPr userDrawn="1"/>
        </p:nvSpPr>
        <p:spPr>
          <a:xfrm>
            <a:off x="10403891" y="6176963"/>
            <a:ext cx="1427922" cy="365125"/>
          </a:xfrm>
          <a:prstGeom prst="rect">
            <a:avLst/>
          </a:prstGeom>
        </p:spPr>
        <p:txBody>
          <a:bodyPr anchor="b"/>
          <a:lstStyle/>
          <a:p>
            <a:pPr lvl="0" algn="r"/>
            <a:r>
              <a:rPr lang="en-GB" sz="800">
                <a:solidFill>
                  <a:schemeClr val="tx1">
                    <a:lumMod val="75000"/>
                    <a:lumOff val="25000"/>
                  </a:schemeClr>
                </a:solidFill>
              </a:rPr>
              <a:t>Com toda a energia.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FE72EAFB-B4F5-404C-B759-9F3A6D8706E7}"/>
              </a:ext>
            </a:extLst>
          </p:cNvPr>
          <p:cNvGrpSpPr/>
          <p:nvPr userDrawn="1"/>
        </p:nvGrpSpPr>
        <p:grpSpPr>
          <a:xfrm>
            <a:off x="360187" y="6185580"/>
            <a:ext cx="956026" cy="614589"/>
            <a:chOff x="360187" y="6185580"/>
            <a:chExt cx="956026" cy="614589"/>
          </a:xfrm>
        </p:grpSpPr>
        <p:pic>
          <p:nvPicPr>
            <p:cNvPr id="8" name="Picture 4" descr="Logo, company name&#10;&#10;Description automatically generated">
              <a:extLst>
                <a:ext uri="{FF2B5EF4-FFF2-40B4-BE49-F238E27FC236}">
                  <a16:creationId xmlns:a16="http://schemas.microsoft.com/office/drawing/2014/main" id="{77835F5A-18D0-4203-A060-A2E6E9DB56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60187" y="6185580"/>
              <a:ext cx="956026" cy="614589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FFD33747-AD6C-4B3B-A79F-3534DC731F29}"/>
                </a:ext>
              </a:extLst>
            </p:cNvPr>
            <p:cNvSpPr/>
            <p:nvPr userDrawn="1"/>
          </p:nvSpPr>
          <p:spPr>
            <a:xfrm>
              <a:off x="682668" y="6189489"/>
              <a:ext cx="388307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1709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BCAF4-9A8B-5E4C-8866-8EC7EA2F2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5948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17D4CA-3735-2C4E-B479-2AA91611BF67}"/>
              </a:ext>
            </a:extLst>
          </p:cNvPr>
          <p:cNvSpPr/>
          <p:nvPr userDrawn="1"/>
        </p:nvSpPr>
        <p:spPr>
          <a:xfrm>
            <a:off x="10403891" y="6176963"/>
            <a:ext cx="1427922" cy="365125"/>
          </a:xfrm>
          <a:prstGeom prst="rect">
            <a:avLst/>
          </a:prstGeom>
        </p:spPr>
        <p:txBody>
          <a:bodyPr anchor="b"/>
          <a:lstStyle/>
          <a:p>
            <a:pPr lvl="0" algn="r"/>
            <a:r>
              <a:rPr lang="en-GB" sz="800">
                <a:solidFill>
                  <a:schemeClr val="tx1">
                    <a:lumMod val="75000"/>
                    <a:lumOff val="25000"/>
                  </a:schemeClr>
                </a:solidFill>
              </a:rPr>
              <a:t>Com toda a energia.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7CBF1246-938B-4D52-AD1E-345B2CD716B1}"/>
              </a:ext>
            </a:extLst>
          </p:cNvPr>
          <p:cNvGrpSpPr/>
          <p:nvPr userDrawn="1"/>
        </p:nvGrpSpPr>
        <p:grpSpPr>
          <a:xfrm>
            <a:off x="360187" y="6185580"/>
            <a:ext cx="956026" cy="614589"/>
            <a:chOff x="360187" y="6185580"/>
            <a:chExt cx="956026" cy="614589"/>
          </a:xfrm>
        </p:grpSpPr>
        <p:pic>
          <p:nvPicPr>
            <p:cNvPr id="8" name="Picture 4" descr="Logo, company name&#10;&#10;Description automatically generated">
              <a:extLst>
                <a:ext uri="{FF2B5EF4-FFF2-40B4-BE49-F238E27FC236}">
                  <a16:creationId xmlns:a16="http://schemas.microsoft.com/office/drawing/2014/main" id="{0240A713-3315-4C3B-9C88-6534BFAAF6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60187" y="6185580"/>
              <a:ext cx="956026" cy="614589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4FA43FA5-210E-477F-BD45-499DD4AD507C}"/>
                </a:ext>
              </a:extLst>
            </p:cNvPr>
            <p:cNvSpPr/>
            <p:nvPr userDrawn="1"/>
          </p:nvSpPr>
          <p:spPr>
            <a:xfrm>
              <a:off x="682668" y="6189489"/>
              <a:ext cx="388307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5801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BCAF4-9A8B-5E4C-8866-8EC7EA2F2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5948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E5A90-5BD8-6C44-B4E5-F2B577D38A8F}"/>
              </a:ext>
            </a:extLst>
          </p:cNvPr>
          <p:cNvSpPr/>
          <p:nvPr userDrawn="1"/>
        </p:nvSpPr>
        <p:spPr>
          <a:xfrm>
            <a:off x="10403891" y="6176963"/>
            <a:ext cx="1427922" cy="365125"/>
          </a:xfrm>
          <a:prstGeom prst="rect">
            <a:avLst/>
          </a:prstGeom>
        </p:spPr>
        <p:txBody>
          <a:bodyPr anchor="b"/>
          <a:lstStyle/>
          <a:p>
            <a:pPr lvl="0" algn="r"/>
            <a:r>
              <a:rPr lang="en-GB" sz="800">
                <a:solidFill>
                  <a:schemeClr val="tx1">
                    <a:lumMod val="75000"/>
                    <a:lumOff val="25000"/>
                  </a:schemeClr>
                </a:solidFill>
              </a:rPr>
              <a:t>Com toda a energia.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B8C2CF8-0ADA-4EA6-B3F8-5D2A7A59EDF0}"/>
              </a:ext>
            </a:extLst>
          </p:cNvPr>
          <p:cNvGrpSpPr/>
          <p:nvPr userDrawn="1"/>
        </p:nvGrpSpPr>
        <p:grpSpPr>
          <a:xfrm>
            <a:off x="360187" y="6185580"/>
            <a:ext cx="956026" cy="614589"/>
            <a:chOff x="360187" y="6185580"/>
            <a:chExt cx="956026" cy="614589"/>
          </a:xfrm>
        </p:grpSpPr>
        <p:pic>
          <p:nvPicPr>
            <p:cNvPr id="8" name="Picture 4" descr="Logo, company name&#10;&#10;Description automatically generated">
              <a:extLst>
                <a:ext uri="{FF2B5EF4-FFF2-40B4-BE49-F238E27FC236}">
                  <a16:creationId xmlns:a16="http://schemas.microsoft.com/office/drawing/2014/main" id="{05E26B6B-37CB-49FE-B6E0-B24685ED4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60187" y="6185580"/>
              <a:ext cx="956026" cy="614589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AD287595-51B3-4173-9526-5ECB3F7214B7}"/>
                </a:ext>
              </a:extLst>
            </p:cNvPr>
            <p:cNvSpPr/>
            <p:nvPr userDrawn="1"/>
          </p:nvSpPr>
          <p:spPr>
            <a:xfrm>
              <a:off x="682668" y="6189489"/>
              <a:ext cx="388307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54027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E9C6C1-33D4-6C48-BB84-2CB68DD899DF}"/>
              </a:ext>
            </a:extLst>
          </p:cNvPr>
          <p:cNvSpPr/>
          <p:nvPr userDrawn="1"/>
        </p:nvSpPr>
        <p:spPr>
          <a:xfrm>
            <a:off x="10403891" y="6176963"/>
            <a:ext cx="1427922" cy="365125"/>
          </a:xfrm>
          <a:prstGeom prst="rect">
            <a:avLst/>
          </a:prstGeom>
        </p:spPr>
        <p:txBody>
          <a:bodyPr anchor="b"/>
          <a:lstStyle/>
          <a:p>
            <a:pPr lvl="0" algn="r"/>
            <a:r>
              <a:rPr lang="en-GB" sz="800">
                <a:solidFill>
                  <a:schemeClr val="tx1">
                    <a:lumMod val="75000"/>
                    <a:lumOff val="25000"/>
                  </a:schemeClr>
                </a:solidFill>
              </a:rPr>
              <a:t>Com toda a energia.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6061F79-08AB-4403-AD34-6D3EB9044E58}"/>
              </a:ext>
            </a:extLst>
          </p:cNvPr>
          <p:cNvGrpSpPr/>
          <p:nvPr userDrawn="1"/>
        </p:nvGrpSpPr>
        <p:grpSpPr>
          <a:xfrm>
            <a:off x="360187" y="6185580"/>
            <a:ext cx="956026" cy="614589"/>
            <a:chOff x="360187" y="6185580"/>
            <a:chExt cx="956026" cy="614589"/>
          </a:xfrm>
        </p:grpSpPr>
        <p:pic>
          <p:nvPicPr>
            <p:cNvPr id="7" name="Picture 4" descr="Logo, company name&#10;&#10;Description automatically generated">
              <a:extLst>
                <a:ext uri="{FF2B5EF4-FFF2-40B4-BE49-F238E27FC236}">
                  <a16:creationId xmlns:a16="http://schemas.microsoft.com/office/drawing/2014/main" id="{01B24802-E604-484E-A297-1DAFB8DA87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60187" y="6185580"/>
              <a:ext cx="956026" cy="614589"/>
            </a:xfrm>
            <a:prstGeom prst="rect">
              <a:avLst/>
            </a:prstGeom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341CEDE0-BF37-43B2-9C82-D33BD8987735}"/>
                </a:ext>
              </a:extLst>
            </p:cNvPr>
            <p:cNvSpPr/>
            <p:nvPr userDrawn="1"/>
          </p:nvSpPr>
          <p:spPr>
            <a:xfrm>
              <a:off x="682668" y="6189489"/>
              <a:ext cx="388307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0200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5E8B1-F5D8-E24B-AE80-899944AB6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1B9DC-6F69-8943-B76D-ED57A5B68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0255C3-E28B-9D48-BE88-2850BC181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D896F9-A88E-6944-BA73-1ECD7B3EF88B}"/>
              </a:ext>
            </a:extLst>
          </p:cNvPr>
          <p:cNvSpPr/>
          <p:nvPr userDrawn="1"/>
        </p:nvSpPr>
        <p:spPr>
          <a:xfrm>
            <a:off x="10403891" y="6176963"/>
            <a:ext cx="1427922" cy="365125"/>
          </a:xfrm>
          <a:prstGeom prst="rect">
            <a:avLst/>
          </a:prstGeom>
        </p:spPr>
        <p:txBody>
          <a:bodyPr anchor="b"/>
          <a:lstStyle/>
          <a:p>
            <a:pPr lvl="0" algn="r"/>
            <a:r>
              <a:rPr lang="en-GB" sz="800">
                <a:solidFill>
                  <a:schemeClr val="tx1">
                    <a:lumMod val="75000"/>
                    <a:lumOff val="25000"/>
                  </a:schemeClr>
                </a:solidFill>
              </a:rPr>
              <a:t>Com toda a energia.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77F80792-E767-43FA-B989-2F6D529570DC}"/>
              </a:ext>
            </a:extLst>
          </p:cNvPr>
          <p:cNvGrpSpPr/>
          <p:nvPr userDrawn="1"/>
        </p:nvGrpSpPr>
        <p:grpSpPr>
          <a:xfrm>
            <a:off x="360187" y="6185580"/>
            <a:ext cx="956026" cy="614589"/>
            <a:chOff x="360187" y="6185580"/>
            <a:chExt cx="956026" cy="614589"/>
          </a:xfrm>
        </p:grpSpPr>
        <p:pic>
          <p:nvPicPr>
            <p:cNvPr id="10" name="Picture 4" descr="Logo, company name&#10;&#10;Description automatically generated">
              <a:extLst>
                <a:ext uri="{FF2B5EF4-FFF2-40B4-BE49-F238E27FC236}">
                  <a16:creationId xmlns:a16="http://schemas.microsoft.com/office/drawing/2014/main" id="{620DC599-EAEC-44BF-A2D9-AA6A631095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60187" y="6185580"/>
              <a:ext cx="956026" cy="614589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BFEC80CB-5085-4FE1-9192-45341BC132BB}"/>
                </a:ext>
              </a:extLst>
            </p:cNvPr>
            <p:cNvSpPr/>
            <p:nvPr userDrawn="1"/>
          </p:nvSpPr>
          <p:spPr>
            <a:xfrm>
              <a:off x="682668" y="6189489"/>
              <a:ext cx="388307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3062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14FEC-8163-5042-8BED-7728E1BED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52FF0-9D53-314D-B78A-D25AA53899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A6027-E3F7-BB4F-912E-FD9FD001D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EC2FE0-FDC0-9E4D-AF4F-99BCA21F92F5}"/>
              </a:ext>
            </a:extLst>
          </p:cNvPr>
          <p:cNvSpPr/>
          <p:nvPr userDrawn="1"/>
        </p:nvSpPr>
        <p:spPr>
          <a:xfrm>
            <a:off x="10403891" y="6176963"/>
            <a:ext cx="1427922" cy="365125"/>
          </a:xfrm>
          <a:prstGeom prst="rect">
            <a:avLst/>
          </a:prstGeom>
        </p:spPr>
        <p:txBody>
          <a:bodyPr anchor="b"/>
          <a:lstStyle/>
          <a:p>
            <a:pPr lvl="0" algn="r"/>
            <a:r>
              <a:rPr lang="en-GB" sz="800">
                <a:solidFill>
                  <a:schemeClr val="tx1">
                    <a:lumMod val="75000"/>
                    <a:lumOff val="25000"/>
                  </a:schemeClr>
                </a:solidFill>
              </a:rPr>
              <a:t>Com toda a energia.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A9A6DFD-1496-4F00-9E8C-18441846A744}"/>
              </a:ext>
            </a:extLst>
          </p:cNvPr>
          <p:cNvGrpSpPr/>
          <p:nvPr userDrawn="1"/>
        </p:nvGrpSpPr>
        <p:grpSpPr>
          <a:xfrm>
            <a:off x="360187" y="6185580"/>
            <a:ext cx="956026" cy="614589"/>
            <a:chOff x="360187" y="6185580"/>
            <a:chExt cx="956026" cy="614589"/>
          </a:xfrm>
        </p:grpSpPr>
        <p:pic>
          <p:nvPicPr>
            <p:cNvPr id="10" name="Picture 4" descr="Logo, company name&#10;&#10;Description automatically generated">
              <a:extLst>
                <a:ext uri="{FF2B5EF4-FFF2-40B4-BE49-F238E27FC236}">
                  <a16:creationId xmlns:a16="http://schemas.microsoft.com/office/drawing/2014/main" id="{DB9B3841-3B52-4FC4-9BE6-E28B9E4ACA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60187" y="6185580"/>
              <a:ext cx="956026" cy="614589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1831798-068F-43A3-9E10-C558235A20DF}"/>
                </a:ext>
              </a:extLst>
            </p:cNvPr>
            <p:cNvSpPr/>
            <p:nvPr userDrawn="1"/>
          </p:nvSpPr>
          <p:spPr>
            <a:xfrm>
              <a:off x="682668" y="6189489"/>
              <a:ext cx="388307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6892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F115D-B1D1-0445-831A-159064A11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F71AB-C7D8-0F47-B0E9-32FD6EE1C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14596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E4BE7F-DD2C-0340-85EF-BA050857A6CC}"/>
              </a:ext>
            </a:extLst>
          </p:cNvPr>
          <p:cNvSpPr/>
          <p:nvPr userDrawn="1"/>
        </p:nvSpPr>
        <p:spPr>
          <a:xfrm>
            <a:off x="10403891" y="6176963"/>
            <a:ext cx="1427922" cy="365125"/>
          </a:xfrm>
          <a:prstGeom prst="rect">
            <a:avLst/>
          </a:prstGeom>
        </p:spPr>
        <p:txBody>
          <a:bodyPr anchor="b"/>
          <a:lstStyle/>
          <a:p>
            <a:pPr lvl="0" algn="r"/>
            <a:r>
              <a:rPr lang="en-GB" sz="800">
                <a:solidFill>
                  <a:schemeClr val="tx1">
                    <a:lumMod val="75000"/>
                    <a:lumOff val="25000"/>
                  </a:schemeClr>
                </a:solidFill>
              </a:rPr>
              <a:t>Com toda a energia.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21429C4-F110-4010-976E-920538F27C01}"/>
              </a:ext>
            </a:extLst>
          </p:cNvPr>
          <p:cNvGrpSpPr/>
          <p:nvPr userDrawn="1"/>
        </p:nvGrpSpPr>
        <p:grpSpPr>
          <a:xfrm>
            <a:off x="360187" y="6185580"/>
            <a:ext cx="956026" cy="614589"/>
            <a:chOff x="360187" y="6185580"/>
            <a:chExt cx="956026" cy="614589"/>
          </a:xfrm>
        </p:grpSpPr>
        <p:pic>
          <p:nvPicPr>
            <p:cNvPr id="9" name="Picture 4" descr="Logo, company name&#10;&#10;Description automatically generated">
              <a:extLst>
                <a:ext uri="{FF2B5EF4-FFF2-40B4-BE49-F238E27FC236}">
                  <a16:creationId xmlns:a16="http://schemas.microsoft.com/office/drawing/2014/main" id="{7A6D8D5D-EEE9-495D-A0F5-339A70989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60187" y="6185580"/>
              <a:ext cx="956026" cy="614589"/>
            </a:xfrm>
            <a:prstGeom prst="rect">
              <a:avLst/>
            </a:prstGeom>
          </p:spPr>
        </p:pic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E2456A22-32C6-4A9D-BE36-D82791A5D2E8}"/>
                </a:ext>
              </a:extLst>
            </p:cNvPr>
            <p:cNvSpPr/>
            <p:nvPr userDrawn="1"/>
          </p:nvSpPr>
          <p:spPr>
            <a:xfrm>
              <a:off x="682668" y="6189489"/>
              <a:ext cx="388307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5888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ED89E9-F967-6648-9647-12CE83A158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87806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6B0B7-F4D3-3C4D-882E-02DF3E5C0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87806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180097-90C6-164B-990F-BCDBAF293ABC}"/>
              </a:ext>
            </a:extLst>
          </p:cNvPr>
          <p:cNvSpPr/>
          <p:nvPr userDrawn="1"/>
        </p:nvSpPr>
        <p:spPr>
          <a:xfrm>
            <a:off x="10403891" y="6176963"/>
            <a:ext cx="1427922" cy="365125"/>
          </a:xfrm>
          <a:prstGeom prst="rect">
            <a:avLst/>
          </a:prstGeom>
        </p:spPr>
        <p:txBody>
          <a:bodyPr anchor="b"/>
          <a:lstStyle/>
          <a:p>
            <a:pPr lvl="0" algn="r"/>
            <a:r>
              <a:rPr lang="en-GB" sz="800">
                <a:solidFill>
                  <a:schemeClr val="tx1">
                    <a:lumMod val="75000"/>
                    <a:lumOff val="25000"/>
                  </a:schemeClr>
                </a:solidFill>
              </a:rPr>
              <a:t>Com toda a energia.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BB06BC51-63C1-444E-8F19-0B413548C772}"/>
              </a:ext>
            </a:extLst>
          </p:cNvPr>
          <p:cNvGrpSpPr/>
          <p:nvPr userDrawn="1"/>
        </p:nvGrpSpPr>
        <p:grpSpPr>
          <a:xfrm>
            <a:off x="360187" y="6185580"/>
            <a:ext cx="956026" cy="614589"/>
            <a:chOff x="360187" y="6185580"/>
            <a:chExt cx="956026" cy="614589"/>
          </a:xfrm>
        </p:grpSpPr>
        <p:pic>
          <p:nvPicPr>
            <p:cNvPr id="9" name="Picture 4" descr="Logo, company name&#10;&#10;Description automatically generated">
              <a:extLst>
                <a:ext uri="{FF2B5EF4-FFF2-40B4-BE49-F238E27FC236}">
                  <a16:creationId xmlns:a16="http://schemas.microsoft.com/office/drawing/2014/main" id="{4AA20F17-1A45-47C9-A054-4736DEA916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60187" y="6185580"/>
              <a:ext cx="956026" cy="614589"/>
            </a:xfrm>
            <a:prstGeom prst="rect">
              <a:avLst/>
            </a:prstGeom>
          </p:spPr>
        </p:pic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93BC47C1-9C7E-478B-85CC-4F21E3AAE4CF}"/>
                </a:ext>
              </a:extLst>
            </p:cNvPr>
            <p:cNvSpPr/>
            <p:nvPr userDrawn="1"/>
          </p:nvSpPr>
          <p:spPr>
            <a:xfrm>
              <a:off x="682668" y="6189489"/>
              <a:ext cx="388307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0485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ED296A-B1B0-477D-A0E9-092030A13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3A257B-6AA5-435C-8EB8-365FDF8C2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8A2F39E-FBFF-4D02-8E01-7DA1FDC46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21AC050-89E7-4352-BE52-2B8F6A17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B340A2A-CCBF-4C96-829A-8F375597E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F204-81C2-486E-AE55-54076A254E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88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6A498-BDE6-1E46-943A-1713B9348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B8FC0"/>
                </a:solidFill>
              </a:defRPr>
            </a:lvl1pPr>
          </a:lstStyle>
          <a:p>
            <a:r>
              <a:rPr lang="pt-PT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08A92-7731-414C-9D70-FBD4870F8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27306"/>
          </a:xfrm>
        </p:spPr>
        <p:txBody>
          <a:bodyPr/>
          <a:lstStyle/>
          <a:p>
            <a:pPr lvl="0"/>
            <a:r>
              <a:rPr lang="pt-PT" noProof="0"/>
              <a:t>Click to edit Master text styles</a:t>
            </a:r>
          </a:p>
          <a:p>
            <a:pPr lvl="1"/>
            <a:r>
              <a:rPr lang="pt-PT" noProof="0"/>
              <a:t>Second level</a:t>
            </a:r>
          </a:p>
          <a:p>
            <a:pPr lvl="2"/>
            <a:r>
              <a:rPr lang="pt-PT" noProof="0"/>
              <a:t>Third level</a:t>
            </a:r>
          </a:p>
          <a:p>
            <a:pPr lvl="3"/>
            <a:r>
              <a:rPr lang="pt-PT" noProof="0"/>
              <a:t>Fourth level</a:t>
            </a:r>
          </a:p>
          <a:p>
            <a:pPr lvl="4"/>
            <a:r>
              <a:rPr lang="pt-PT" noProof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FC1AA2-5EB2-6042-BC95-A22EC2C04EAD}"/>
              </a:ext>
            </a:extLst>
          </p:cNvPr>
          <p:cNvSpPr/>
          <p:nvPr userDrawn="1"/>
        </p:nvSpPr>
        <p:spPr>
          <a:xfrm>
            <a:off x="10403891" y="6176963"/>
            <a:ext cx="1427922" cy="365125"/>
          </a:xfrm>
          <a:prstGeom prst="rect">
            <a:avLst/>
          </a:prstGeom>
        </p:spPr>
        <p:txBody>
          <a:bodyPr anchor="b"/>
          <a:lstStyle/>
          <a:p>
            <a:pPr lvl="0" algn="r"/>
            <a:r>
              <a:rPr lang="en-GB" sz="800">
                <a:solidFill>
                  <a:schemeClr val="tx1">
                    <a:lumMod val="75000"/>
                    <a:lumOff val="25000"/>
                  </a:schemeClr>
                </a:solidFill>
              </a:rPr>
              <a:t>Com toda a energia.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6DFFE1E8-B8ED-4B9C-8055-5B357C3D57BF}"/>
              </a:ext>
            </a:extLst>
          </p:cNvPr>
          <p:cNvGrpSpPr/>
          <p:nvPr userDrawn="1"/>
        </p:nvGrpSpPr>
        <p:grpSpPr>
          <a:xfrm>
            <a:off x="360187" y="6140276"/>
            <a:ext cx="956026" cy="659893"/>
            <a:chOff x="360187" y="6140276"/>
            <a:chExt cx="956026" cy="659893"/>
          </a:xfrm>
        </p:grpSpPr>
        <p:pic>
          <p:nvPicPr>
            <p:cNvPr id="5" name="Picture 4" descr="Logo, company name&#10;&#10;Description automatically generated">
              <a:extLst>
                <a:ext uri="{FF2B5EF4-FFF2-40B4-BE49-F238E27FC236}">
                  <a16:creationId xmlns:a16="http://schemas.microsoft.com/office/drawing/2014/main" id="{69C0B596-0DE7-D340-88AE-FD92DE3F0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60187" y="6185580"/>
              <a:ext cx="956026" cy="614589"/>
            </a:xfrm>
            <a:prstGeom prst="rect">
              <a:avLst/>
            </a:prstGeom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BCF0E1CC-C320-4D51-9EB3-1258CD22CAFA}"/>
                </a:ext>
              </a:extLst>
            </p:cNvPr>
            <p:cNvSpPr/>
            <p:nvPr userDrawn="1"/>
          </p:nvSpPr>
          <p:spPr>
            <a:xfrm>
              <a:off x="682668" y="6140276"/>
              <a:ext cx="388307" cy="36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8278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AF79D-58B6-4FEC-954A-584ABE872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DE9B8E5-76B2-4EB1-AA8B-F5EFD3607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4E392C9-2B6E-4830-BB55-9FAC06C67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BF248C3-DE2C-4BCA-97E4-A278A91D6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B09BCF5-0F8D-40B1-91EF-55075E0E0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F204-81C2-486E-AE55-54076A254E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69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A0AFF1-963B-46D1-A526-1A796C727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ECFB06B-05E0-41BD-9486-D6ECE039C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43E2E7F-2AFF-4EDF-8CC2-04B46D20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05834A0-5801-4B80-962A-C1F806A1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E98EF38-E22F-4E84-B5D6-1942FBBCB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F204-81C2-486E-AE55-54076A254E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55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7E5F75-1FC5-438A-B117-C248B7584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82B6342-2A7D-4F8E-8A0F-A0F71D80B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3E623F67-D90D-4DE4-9B7B-AB15CC0B9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17AD371-4295-465A-8E76-4376422AE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921FD88-EF07-4916-8C21-0E49172DF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143847C3-4569-42BB-879C-23B67098F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F204-81C2-486E-AE55-54076A254E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20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26601-2DA5-4F5F-86F4-D489CB9DF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F6BDA4B-FA93-4723-985F-F8FE078EE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FADF08D1-F0FB-467F-B5BF-1692D70AF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22AB4589-6750-46F5-8B48-345F7A225C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E9FA9E2-AD1C-4610-9F9B-2C96913739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ED1A888-B8A0-4DFC-9482-44CDC5616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4E6E3A96-81E1-445B-BFEE-C6EA03710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F58DA12D-757D-4663-8190-BAEB2CABA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F204-81C2-486E-AE55-54076A254E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93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0C2C1F-343E-4859-A3DD-870703908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FCF0FA70-B184-41B7-867F-26D4B00A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DCFAAB6E-B1B1-4D6F-B49A-15DB88ACA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90FC3E10-5A2C-43E6-A49D-3C2779827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F204-81C2-486E-AE55-54076A254E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02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9F83B49C-8A18-4DC8-8F2C-AB1AF9DEB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69CFA489-7E99-4D47-98B4-58EDCD57F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84DC11A-DEF9-46B8-B969-62989C9D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F204-81C2-486E-AE55-54076A254E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57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816A07-E5BC-4A2F-BC09-686A9CC26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834F089-EDAD-4622-9066-EC497C7C0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5F5BA94-F175-4E4D-B5C8-8A3CB28DE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F1091E3-A533-45CE-A5F1-4A2F9406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9018092-A3D5-4A48-BE34-A00CD3B0E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BF7CDDD-5F71-4A79-958F-67A2DD6C4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F204-81C2-486E-AE55-54076A254E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82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BDD3C-5CE1-45B9-B4AF-2000C5D87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1B5BC0EE-5C00-4349-A77F-A26BE76AC9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F7C49A9-C81A-445A-9AE1-50A47005D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330593F0-5981-40EB-AE7C-5380118BC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7C0AB71-C8D2-424B-9B76-605D882D8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212106AC-0589-496D-88D3-10E7A4B0D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F204-81C2-486E-AE55-54076A254E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94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DD95A-A5BC-4513-AC81-AA4B3C43F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34332FF-2CF5-4E1F-9819-4185532FF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3B173AE-CA15-46BC-B9B6-8D0FD97C0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3EA8704-4A8C-4531-BA80-1CD42BC9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31E3DC0-E44F-47FD-9DAC-7811B0193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F204-81C2-486E-AE55-54076A254E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73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E68F011-B69D-4D1A-BFC3-BA147D9861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4CA3517C-DAE9-4015-B658-75B7F4709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2B07B9F-3CF9-4A8A-926F-9DD0B76C3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A385C12-2EB4-42F8-8223-C89E4012A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83A1BDE-21C9-4893-B0AA-CB2DF3129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F204-81C2-486E-AE55-54076A254E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8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C63D1-0643-E040-892B-8C852180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2293938"/>
          </a:xfrm>
        </p:spPr>
        <p:txBody>
          <a:bodyPr anchor="b"/>
          <a:lstStyle>
            <a:lvl1pPr>
              <a:defRPr lang="en-US" sz="6000" kern="1200" dirty="0">
                <a:solidFill>
                  <a:srgbClr val="1B8F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C16EC-4625-D04F-931B-E770E6711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EDF61FE0-87FC-914E-ACCD-3C88B140B261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36518AD-81D4-4D85-8076-BB201CCF1BC1}"/>
              </a:ext>
            </a:extLst>
          </p:cNvPr>
          <p:cNvGrpSpPr/>
          <p:nvPr userDrawn="1"/>
        </p:nvGrpSpPr>
        <p:grpSpPr>
          <a:xfrm>
            <a:off x="396421" y="338203"/>
            <a:ext cx="2224316" cy="1491764"/>
            <a:chOff x="396421" y="338203"/>
            <a:chExt cx="2224316" cy="1491764"/>
          </a:xfrm>
        </p:grpSpPr>
        <p:pic>
          <p:nvPicPr>
            <p:cNvPr id="8" name="Picture 4" descr="Logo, company name&#10;&#10;Description automatically generated">
              <a:extLst>
                <a:ext uri="{FF2B5EF4-FFF2-40B4-BE49-F238E27FC236}">
                  <a16:creationId xmlns:a16="http://schemas.microsoft.com/office/drawing/2014/main" id="{A4040674-02DC-454C-BC92-61CB7F3DBA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96421" y="400050"/>
              <a:ext cx="2224316" cy="1429917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35D0B211-BDC5-4837-BECB-14A1E3FBBBDB}"/>
                </a:ext>
              </a:extLst>
            </p:cNvPr>
            <p:cNvSpPr/>
            <p:nvPr userDrawn="1"/>
          </p:nvSpPr>
          <p:spPr>
            <a:xfrm>
              <a:off x="1139868" y="338203"/>
              <a:ext cx="908137" cy="807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184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C63D1-0643-E040-892B-8C852180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2293938"/>
          </a:xfrm>
        </p:spPr>
        <p:txBody>
          <a:bodyPr anchor="b"/>
          <a:lstStyle>
            <a:lvl1pPr>
              <a:defRPr lang="en-US" sz="6000" kern="1200" dirty="0">
                <a:solidFill>
                  <a:srgbClr val="1B8F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C16EC-4625-D04F-931B-E770E6711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B4FB119C-0958-4981-8828-AAC66D2B98F4}"/>
              </a:ext>
            </a:extLst>
          </p:cNvPr>
          <p:cNvGrpSpPr/>
          <p:nvPr userDrawn="1"/>
        </p:nvGrpSpPr>
        <p:grpSpPr>
          <a:xfrm>
            <a:off x="396421" y="338203"/>
            <a:ext cx="2224316" cy="1491764"/>
            <a:chOff x="396421" y="338203"/>
            <a:chExt cx="2224316" cy="1491764"/>
          </a:xfrm>
        </p:grpSpPr>
        <p:pic>
          <p:nvPicPr>
            <p:cNvPr id="7" name="Picture 4" descr="Logo, company name&#10;&#10;Description automatically generated">
              <a:extLst>
                <a:ext uri="{FF2B5EF4-FFF2-40B4-BE49-F238E27FC236}">
                  <a16:creationId xmlns:a16="http://schemas.microsoft.com/office/drawing/2014/main" id="{EA5A3B73-63AC-4501-B164-B44BA06AD8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96421" y="400050"/>
              <a:ext cx="2224316" cy="1429917"/>
            </a:xfrm>
            <a:prstGeom prst="rect">
              <a:avLst/>
            </a:prstGeom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C2ED3B89-A28C-42E1-8383-10291C9171B7}"/>
                </a:ext>
              </a:extLst>
            </p:cNvPr>
            <p:cNvSpPr/>
            <p:nvPr userDrawn="1"/>
          </p:nvSpPr>
          <p:spPr>
            <a:xfrm>
              <a:off x="1139868" y="338203"/>
              <a:ext cx="908137" cy="807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253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C63D1-0643-E040-892B-8C852180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2293938"/>
          </a:xfrm>
        </p:spPr>
        <p:txBody>
          <a:bodyPr anchor="b"/>
          <a:lstStyle>
            <a:lvl1pPr>
              <a:defRPr lang="en-US" sz="6000" kern="1200" dirty="0">
                <a:solidFill>
                  <a:srgbClr val="1B8F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C16EC-4625-D04F-931B-E770E6711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ED5C5752-4C30-4F7C-8D50-746BF71096F4}"/>
              </a:ext>
            </a:extLst>
          </p:cNvPr>
          <p:cNvGrpSpPr/>
          <p:nvPr userDrawn="1"/>
        </p:nvGrpSpPr>
        <p:grpSpPr>
          <a:xfrm>
            <a:off x="396421" y="338203"/>
            <a:ext cx="2224316" cy="1491764"/>
            <a:chOff x="396421" y="338203"/>
            <a:chExt cx="2224316" cy="1491764"/>
          </a:xfrm>
        </p:grpSpPr>
        <p:pic>
          <p:nvPicPr>
            <p:cNvPr id="7" name="Picture 4" descr="Logo, company name&#10;&#10;Description automatically generated">
              <a:extLst>
                <a:ext uri="{FF2B5EF4-FFF2-40B4-BE49-F238E27FC236}">
                  <a16:creationId xmlns:a16="http://schemas.microsoft.com/office/drawing/2014/main" id="{F191FD27-C4BF-4EFB-A12E-E68151F315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96421" y="400050"/>
              <a:ext cx="2224316" cy="1429917"/>
            </a:xfrm>
            <a:prstGeom prst="rect">
              <a:avLst/>
            </a:prstGeom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9A073D7-535B-476B-BA60-06EFA249DE84}"/>
                </a:ext>
              </a:extLst>
            </p:cNvPr>
            <p:cNvSpPr/>
            <p:nvPr userDrawn="1"/>
          </p:nvSpPr>
          <p:spPr>
            <a:xfrm>
              <a:off x="1139868" y="338203"/>
              <a:ext cx="908137" cy="807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9278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C63D1-0643-E040-892B-8C852180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2293938"/>
          </a:xfrm>
        </p:spPr>
        <p:txBody>
          <a:bodyPr anchor="b"/>
          <a:lstStyle>
            <a:lvl1pPr>
              <a:defRPr lang="en-US" sz="6000" kern="1200" dirty="0">
                <a:solidFill>
                  <a:srgbClr val="1B8F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C16EC-4625-D04F-931B-E770E6711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B9B55FF0-DBCA-410A-8750-9A9ED56060BB}"/>
              </a:ext>
            </a:extLst>
          </p:cNvPr>
          <p:cNvGrpSpPr/>
          <p:nvPr userDrawn="1"/>
        </p:nvGrpSpPr>
        <p:grpSpPr>
          <a:xfrm>
            <a:off x="396421" y="338203"/>
            <a:ext cx="2224316" cy="1491764"/>
            <a:chOff x="396421" y="338203"/>
            <a:chExt cx="2224316" cy="1491764"/>
          </a:xfrm>
        </p:grpSpPr>
        <p:pic>
          <p:nvPicPr>
            <p:cNvPr id="7" name="Picture 4" descr="Logo, company name&#10;&#10;Description automatically generated">
              <a:extLst>
                <a:ext uri="{FF2B5EF4-FFF2-40B4-BE49-F238E27FC236}">
                  <a16:creationId xmlns:a16="http://schemas.microsoft.com/office/drawing/2014/main" id="{1EA99809-A1B7-451E-97CA-490EFD400A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96421" y="400050"/>
              <a:ext cx="2224316" cy="1429917"/>
            </a:xfrm>
            <a:prstGeom prst="rect">
              <a:avLst/>
            </a:prstGeom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64065B23-6BF1-4916-A986-9B47BF751CF2}"/>
                </a:ext>
              </a:extLst>
            </p:cNvPr>
            <p:cNvSpPr/>
            <p:nvPr userDrawn="1"/>
          </p:nvSpPr>
          <p:spPr>
            <a:xfrm>
              <a:off x="1139868" y="338203"/>
              <a:ext cx="908137" cy="807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2033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D1C39-A8A5-0547-8CCE-E61D65A54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B8FC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2355D-CC9F-A14D-8A7E-D91F15F97E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86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815D3-2CA8-9F46-9D9D-5BB394EDF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86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D55F26-30BD-424C-A11B-F0FC9777EE94}"/>
              </a:ext>
            </a:extLst>
          </p:cNvPr>
          <p:cNvSpPr/>
          <p:nvPr userDrawn="1"/>
        </p:nvSpPr>
        <p:spPr>
          <a:xfrm>
            <a:off x="10403891" y="6176963"/>
            <a:ext cx="1427922" cy="365125"/>
          </a:xfrm>
          <a:prstGeom prst="rect">
            <a:avLst/>
          </a:prstGeom>
        </p:spPr>
        <p:txBody>
          <a:bodyPr anchor="b"/>
          <a:lstStyle/>
          <a:p>
            <a:pPr lvl="0" algn="r"/>
            <a:r>
              <a:rPr lang="en-GB" sz="800">
                <a:solidFill>
                  <a:schemeClr val="tx1">
                    <a:lumMod val="75000"/>
                    <a:lumOff val="25000"/>
                  </a:schemeClr>
                </a:solidFill>
              </a:rPr>
              <a:t>Com toda a energia.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5B2F4E1F-4A6C-4EC9-B50C-55B964EAB12D}"/>
              </a:ext>
            </a:extLst>
          </p:cNvPr>
          <p:cNvGrpSpPr/>
          <p:nvPr userDrawn="1"/>
        </p:nvGrpSpPr>
        <p:grpSpPr>
          <a:xfrm>
            <a:off x="360187" y="6185580"/>
            <a:ext cx="956026" cy="614589"/>
            <a:chOff x="360187" y="6185580"/>
            <a:chExt cx="956026" cy="614589"/>
          </a:xfrm>
        </p:grpSpPr>
        <p:pic>
          <p:nvPicPr>
            <p:cNvPr id="10" name="Picture 4" descr="Logo, company name&#10;&#10;Description automatically generated">
              <a:extLst>
                <a:ext uri="{FF2B5EF4-FFF2-40B4-BE49-F238E27FC236}">
                  <a16:creationId xmlns:a16="http://schemas.microsoft.com/office/drawing/2014/main" id="{16D4A093-96B9-40C3-9BED-32660C8D7D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60187" y="6185580"/>
              <a:ext cx="956026" cy="614589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FDA609F6-998E-4100-AECA-D9EDD82476AB}"/>
                </a:ext>
              </a:extLst>
            </p:cNvPr>
            <p:cNvSpPr/>
            <p:nvPr userDrawn="1"/>
          </p:nvSpPr>
          <p:spPr>
            <a:xfrm>
              <a:off x="682668" y="6189489"/>
              <a:ext cx="388307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2299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5A0B0-8889-D742-B96C-F414AA9A2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43088-98AA-9344-8478-04E5380FD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C65B61-5783-324C-B608-9E1073EE7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8517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4CF199-D936-3443-98FC-13915A7C58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DC1E1-25FC-FB41-B0CD-E8E771263D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8517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A9A5C5B-A02A-C348-81A6-6B5EF2584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187" y="6185580"/>
            <a:ext cx="956026" cy="6145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EDD56F-2C5D-1646-910B-1D2B2C67F503}"/>
              </a:ext>
            </a:extLst>
          </p:cNvPr>
          <p:cNvSpPr/>
          <p:nvPr userDrawn="1"/>
        </p:nvSpPr>
        <p:spPr>
          <a:xfrm>
            <a:off x="10403891" y="6176963"/>
            <a:ext cx="1427922" cy="365125"/>
          </a:xfrm>
          <a:prstGeom prst="rect">
            <a:avLst/>
          </a:prstGeom>
        </p:spPr>
        <p:txBody>
          <a:bodyPr anchor="b"/>
          <a:lstStyle/>
          <a:p>
            <a:pPr lvl="0" algn="r"/>
            <a:r>
              <a:rPr lang="en-GB" sz="800">
                <a:solidFill>
                  <a:schemeClr val="tx1">
                    <a:lumMod val="75000"/>
                    <a:lumOff val="25000"/>
                  </a:schemeClr>
                </a:solidFill>
              </a:rPr>
              <a:t>Com toda a energia.</a:t>
            </a:r>
          </a:p>
        </p:txBody>
      </p:sp>
    </p:spTree>
    <p:extLst>
      <p:ext uri="{BB962C8B-B14F-4D97-AF65-F5344CB8AC3E}">
        <p14:creationId xmlns:p14="http://schemas.microsoft.com/office/powerpoint/2010/main" val="326169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BCAF4-9A8B-5E4C-8866-8EC7EA2F2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513" y="-92074"/>
            <a:ext cx="10515600" cy="112574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F16A7B77-6667-4F7F-88EC-8D7B2FAFB4CC}"/>
              </a:ext>
            </a:extLst>
          </p:cNvPr>
          <p:cNvGrpSpPr/>
          <p:nvPr userDrawn="1"/>
        </p:nvGrpSpPr>
        <p:grpSpPr>
          <a:xfrm>
            <a:off x="360187" y="6177914"/>
            <a:ext cx="956026" cy="622255"/>
            <a:chOff x="360187" y="6177914"/>
            <a:chExt cx="956026" cy="622255"/>
          </a:xfrm>
        </p:grpSpPr>
        <p:pic>
          <p:nvPicPr>
            <p:cNvPr id="8" name="Picture 4" descr="Logo, company name&#10;&#10;Description automatically generated">
              <a:extLst>
                <a:ext uri="{FF2B5EF4-FFF2-40B4-BE49-F238E27FC236}">
                  <a16:creationId xmlns:a16="http://schemas.microsoft.com/office/drawing/2014/main" id="{1F2331BC-B2D6-4D93-B5F2-30F4C5194E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60187" y="6185580"/>
              <a:ext cx="956026" cy="614589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D08E6927-9FDA-4E68-932F-34EA0F83B1A3}"/>
                </a:ext>
              </a:extLst>
            </p:cNvPr>
            <p:cNvSpPr/>
            <p:nvPr userDrawn="1"/>
          </p:nvSpPr>
          <p:spPr>
            <a:xfrm>
              <a:off x="682668" y="6177914"/>
              <a:ext cx="388307" cy="375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388DAA-4161-4EF4-868D-9BCB035820C8}"/>
              </a:ext>
            </a:extLst>
          </p:cNvPr>
          <p:cNvSpPr txBox="1"/>
          <p:nvPr userDrawn="1"/>
        </p:nvSpPr>
        <p:spPr>
          <a:xfrm>
            <a:off x="1" y="841449"/>
            <a:ext cx="12192000" cy="3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C00000"/>
              </a:gs>
              <a:gs pos="88486">
                <a:srgbClr val="F3DDCC"/>
              </a:gs>
              <a:gs pos="43000">
                <a:srgbClr val="C45905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endParaRPr lang="pt-PT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337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AE48CC-C532-E643-8D79-E6673373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6F235-0657-0F4F-99A9-80125F34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noProof="0"/>
              <a:t>Click to edit Master text styles</a:t>
            </a:r>
          </a:p>
          <a:p>
            <a:pPr lvl="1"/>
            <a:r>
              <a:rPr lang="pt-PT" noProof="0"/>
              <a:t>Second level</a:t>
            </a:r>
          </a:p>
          <a:p>
            <a:pPr lvl="2"/>
            <a:r>
              <a:rPr lang="pt-PT" noProof="0"/>
              <a:t>Third level</a:t>
            </a:r>
          </a:p>
          <a:p>
            <a:pPr lvl="3"/>
            <a:r>
              <a:rPr lang="pt-PT" noProof="0"/>
              <a:t>Fourth level</a:t>
            </a:r>
          </a:p>
          <a:p>
            <a:pPr lvl="4"/>
            <a:r>
              <a:rPr lang="pt-PT" noProof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8731914-D007-0B45-969A-55EEE1E077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61343" y="6310310"/>
            <a:ext cx="997226" cy="365125"/>
          </a:xfrm>
          <a:prstGeom prst="rect">
            <a:avLst/>
          </a:prstGeom>
        </p:spPr>
        <p:txBody>
          <a:bodyPr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PT" sz="80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17FC103-F2C3-6646-B79B-435CD70AA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5225" y="6310310"/>
            <a:ext cx="738809" cy="365125"/>
          </a:xfrm>
          <a:prstGeom prst="rect">
            <a:avLst/>
          </a:prstGeom>
        </p:spPr>
        <p:txBody>
          <a:bodyPr anchor="b"/>
          <a:lstStyle>
            <a:lvl1pPr algn="r">
              <a:defRPr lang="pt-PT" sz="800" noProof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C8BC99-2C31-E24B-ADF4-810D444B93AB}" type="slidenum">
              <a:rPr lang="en-PT" smtClean="0"/>
              <a:pPr/>
              <a:t>‹nº›</a:t>
            </a:fld>
            <a:endParaRPr lang="en-PT" sz="800"/>
          </a:p>
        </p:txBody>
      </p:sp>
    </p:spTree>
    <p:extLst>
      <p:ext uri="{BB962C8B-B14F-4D97-AF65-F5344CB8AC3E}">
        <p14:creationId xmlns:p14="http://schemas.microsoft.com/office/powerpoint/2010/main" val="43008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65" r:id="rId6"/>
    <p:sldLayoutId id="2147483652" r:id="rId7"/>
    <p:sldLayoutId id="2147483653" r:id="rId8"/>
    <p:sldLayoutId id="2147483654" r:id="rId9"/>
    <p:sldLayoutId id="2147483660" r:id="rId10"/>
    <p:sldLayoutId id="2147483661" r:id="rId11"/>
    <p:sldLayoutId id="2147483662" r:id="rId12"/>
    <p:sldLayoutId id="2147483666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B8F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2CAFFD65-F002-4372-B8B6-7F7400811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E72EA86-68D9-42FE-94F9-95A4C0A9D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244FD25-A5C5-41FD-A86D-DDB0006BA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AFD0D38-95E2-44F6-A2C1-6F5C3B6C8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266CF47-13A6-44E1-B026-F9CDF170E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3F204-81C2-486E-AE55-54076A254E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6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97.png"/><Relationship Id="rId4" Type="http://schemas.openxmlformats.org/officeDocument/2006/relationships/image" Target="../media/image25.png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8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28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66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svg"/><Relationship Id="rId11" Type="http://schemas.openxmlformats.org/officeDocument/2006/relationships/image" Target="../media/image17.png"/><Relationship Id="rId5" Type="http://schemas.openxmlformats.org/officeDocument/2006/relationships/image" Target="../media/image62.png"/><Relationship Id="rId15" Type="http://schemas.openxmlformats.org/officeDocument/2006/relationships/image" Target="../media/image68.svg"/><Relationship Id="rId10" Type="http://schemas.openxmlformats.org/officeDocument/2006/relationships/image" Target="../media/image16.svg"/><Relationship Id="rId4" Type="http://schemas.openxmlformats.org/officeDocument/2006/relationships/image" Target="../media/image61.png"/><Relationship Id="rId9" Type="http://schemas.openxmlformats.org/officeDocument/2006/relationships/image" Target="../media/image15.pn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6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7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e.pt/wp-content/uploads/2022/08/NT_SCE_02_NZEB20_V1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2614ABE-3023-436F-A2DC-17D9276AE6C4}"/>
              </a:ext>
            </a:extLst>
          </p:cNvPr>
          <p:cNvSpPr/>
          <p:nvPr/>
        </p:nvSpPr>
        <p:spPr>
          <a:xfrm>
            <a:off x="11403658" y="5981240"/>
            <a:ext cx="504000" cy="504000"/>
          </a:xfrm>
          <a:prstGeom prst="ellipse">
            <a:avLst/>
          </a:prstGeom>
          <a:solidFill>
            <a:srgbClr val="F7B24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11C7-213D-4571-B283-946D8931E5CC}"/>
              </a:ext>
            </a:extLst>
          </p:cNvPr>
          <p:cNvSpPr txBox="1"/>
          <p:nvPr/>
        </p:nvSpPr>
        <p:spPr>
          <a:xfrm>
            <a:off x="9672313" y="6065864"/>
            <a:ext cx="169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PT" sz="160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5 de ma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io</a:t>
            </a:r>
            <a:r>
              <a:rPr lang="pt-PT" sz="160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 de 2023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7F7048A-2262-4FF6-B9C5-3B3B70FE66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1473059" y="6016299"/>
            <a:ext cx="380428" cy="3960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D12B518-1F63-4C4A-90C2-D6788D1B88E6}"/>
              </a:ext>
            </a:extLst>
          </p:cNvPr>
          <p:cNvSpPr/>
          <p:nvPr/>
        </p:nvSpPr>
        <p:spPr>
          <a:xfrm>
            <a:off x="11381183" y="5426711"/>
            <a:ext cx="504000" cy="504000"/>
          </a:xfrm>
          <a:prstGeom prst="ellipse">
            <a:avLst/>
          </a:prstGeom>
          <a:solidFill>
            <a:srgbClr val="F7B24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3B65BAD-A5D8-46F5-BE98-7C575764CC77}"/>
              </a:ext>
            </a:extLst>
          </p:cNvPr>
          <p:cNvSpPr txBox="1"/>
          <p:nvPr/>
        </p:nvSpPr>
        <p:spPr>
          <a:xfrm>
            <a:off x="9952150" y="5509434"/>
            <a:ext cx="1398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PT" sz="160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Nuno Baptista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7FF30FD-7C8F-10A0-5B7D-B1A452A76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4" y="4281921"/>
            <a:ext cx="5050972" cy="5783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3F59A0B4-CA19-4422-B752-5A2923DB5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026" y="2186609"/>
            <a:ext cx="11873948" cy="1955814"/>
          </a:xfrm>
        </p:spPr>
        <p:txBody>
          <a:bodyPr>
            <a:normAutofit fontScale="90000"/>
          </a:bodyPr>
          <a:lstStyle/>
          <a:p>
            <a:r>
              <a:rPr lang="pt-PT" b="1"/>
              <a:t>Desempenho Energético dos Edifícios </a:t>
            </a:r>
            <a:br>
              <a:rPr lang="pt-PT"/>
            </a:br>
            <a:r>
              <a:rPr lang="pt-PT" sz="4400"/>
              <a:t>programas de apoio e financiamento</a:t>
            </a:r>
            <a:endParaRPr lang="pt-PT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6B9452A-7903-983C-1CFE-A17109A08DA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73059" y="5509434"/>
            <a:ext cx="338554" cy="3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82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0BE61F1E-8C53-1B09-A4C2-B2DC97B78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994" y="2409647"/>
            <a:ext cx="4698807" cy="444820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 sz="4400"/>
              <a:t>Conceito NZEB20</a:t>
            </a:r>
            <a:endParaRPr lang="pt-PT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10</a:t>
            </a:fld>
            <a:endParaRPr lang="pt-PT" sz="100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6585686-91A0-3B7E-8FEB-5BBAFFC175F8}"/>
              </a:ext>
            </a:extLst>
          </p:cNvPr>
          <p:cNvSpPr txBox="1"/>
          <p:nvPr/>
        </p:nvSpPr>
        <p:spPr>
          <a:xfrm>
            <a:off x="460513" y="1268476"/>
            <a:ext cx="113200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000"/>
              <a:t>Os novos edifícios de habitação e de comércio e serviços devem ser </a:t>
            </a:r>
            <a:r>
              <a:rPr lang="pt-PT" sz="2000" b="1"/>
              <a:t>edifícios com necessidades quase nulas de energia (NZEB), </a:t>
            </a:r>
            <a:r>
              <a:rPr lang="pt-PT" sz="2000"/>
              <a:t>através da verificação de um conjunto de requisitos obrigatórios.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ED49D95-1989-EA7A-40DC-6F03ECBE13BD}"/>
              </a:ext>
            </a:extLst>
          </p:cNvPr>
          <p:cNvSpPr txBox="1"/>
          <p:nvPr/>
        </p:nvSpPr>
        <p:spPr>
          <a:xfrm>
            <a:off x="460513" y="2409647"/>
            <a:ext cx="631620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000"/>
              <a:t>A exigência de que as necessidades de energia primária sejam pelo menos </a:t>
            </a:r>
            <a:r>
              <a:rPr lang="pt-PT" sz="2000" b="1"/>
              <a:t>inferiores em 20% ao padrão NZEB </a:t>
            </a:r>
            <a:r>
              <a:rPr lang="pt-PT" sz="2000"/>
              <a:t>incide apenas no requisito de desempenho energético relativo à energia primária total do edifício:</a:t>
            </a:r>
          </a:p>
          <a:p>
            <a:pPr algn="just"/>
            <a:endParaRPr lang="pt-PT" sz="2000"/>
          </a:p>
          <a:p>
            <a:pPr algn="just"/>
            <a:endParaRPr lang="pt-PT" sz="2000"/>
          </a:p>
          <a:p>
            <a:pPr marL="342900" indent="-254000" algn="just">
              <a:buFont typeface="Arial" panose="020B0604020202020204" pitchFamily="34" charset="0"/>
              <a:buChar char="•"/>
            </a:pPr>
            <a:r>
              <a:rPr lang="pt-PT" sz="2000" b="1"/>
              <a:t>R</a:t>
            </a:r>
            <a:r>
              <a:rPr lang="pt-PT" sz="2000" b="1" baseline="-25000"/>
              <a:t>NT</a:t>
            </a:r>
            <a:r>
              <a:rPr lang="pt-PT" sz="2000" b="1"/>
              <a:t> para edifícios de habitação</a:t>
            </a:r>
          </a:p>
          <a:p>
            <a:pPr marL="342900" indent="-254000" algn="just">
              <a:buFont typeface="Arial" panose="020B0604020202020204" pitchFamily="34" charset="0"/>
              <a:buChar char="•"/>
            </a:pPr>
            <a:endParaRPr lang="pt-PT" sz="2000"/>
          </a:p>
          <a:p>
            <a:pPr marL="342900" indent="-254000" algn="just">
              <a:buFont typeface="Arial" panose="020B0604020202020204" pitchFamily="34" charset="0"/>
              <a:buChar char="•"/>
            </a:pPr>
            <a:r>
              <a:rPr lang="pt-PT" sz="2000" b="1"/>
              <a:t>R</a:t>
            </a:r>
            <a:r>
              <a:rPr lang="pt-PT" sz="2000" b="1" baseline="-25000"/>
              <a:t>IEE</a:t>
            </a:r>
            <a:r>
              <a:rPr lang="pt-PT" sz="2000" b="1"/>
              <a:t> para edifícios de comércio e serviços</a:t>
            </a:r>
          </a:p>
        </p:txBody>
      </p:sp>
    </p:spTree>
    <p:extLst>
      <p:ext uri="{BB962C8B-B14F-4D97-AF65-F5344CB8AC3E}">
        <p14:creationId xmlns:p14="http://schemas.microsoft.com/office/powerpoint/2010/main" val="2372413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/>
              <a:t>Demonstração NZEB20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11</a:t>
            </a:fld>
            <a:endParaRPr lang="pt-PT" sz="100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86A1085-D391-F968-8392-A4A3E6589816}"/>
              </a:ext>
            </a:extLst>
          </p:cNvPr>
          <p:cNvSpPr txBox="1"/>
          <p:nvPr/>
        </p:nvSpPr>
        <p:spPr>
          <a:xfrm>
            <a:off x="460513" y="1268476"/>
            <a:ext cx="112709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000"/>
              <a:t>Os indicadores necessários para o enquadramento de um edifício como NZEB20 devem ser determinados recorrendo à </a:t>
            </a:r>
            <a:r>
              <a:rPr lang="pt-PT" sz="2000" b="1"/>
              <a:t>metodologia de cálculo prevista no Manual SCE</a:t>
            </a:r>
            <a:r>
              <a:rPr lang="pt-PT" sz="2000" baseline="30000"/>
              <a:t>(1)</a:t>
            </a:r>
            <a:r>
              <a:rPr lang="pt-PT" sz="2000"/>
              <a:t>, motivo pelo qual apenas os </a:t>
            </a:r>
            <a:r>
              <a:rPr lang="pt-PT" sz="2000" b="1"/>
              <a:t>CE emitidos a partir de 1 de julho de 2021</a:t>
            </a:r>
            <a:r>
              <a:rPr lang="pt-PT" sz="2000"/>
              <a:t> permitem validar esta informação. </a:t>
            </a:r>
          </a:p>
          <a:p>
            <a:pPr algn="just"/>
            <a:endParaRPr lang="pt-PT" sz="2000"/>
          </a:p>
          <a:p>
            <a:pPr algn="just"/>
            <a:endParaRPr lang="pt-PT" sz="2000"/>
          </a:p>
          <a:p>
            <a:pPr algn="just"/>
            <a:r>
              <a:rPr lang="pt-PT" sz="2000"/>
              <a:t>Em edifícios cujo CE tenha sido emitido ao abrigo da </a:t>
            </a:r>
            <a:r>
              <a:rPr lang="pt-PT" sz="2000" b="1"/>
              <a:t>anterior legislação</a:t>
            </a:r>
            <a:r>
              <a:rPr lang="pt-PT" sz="2000"/>
              <a:t>, pode a demonstração do requisito NZEB20 ser realizada por Perito Qualificado (PQ) através de relatório da avaliação do desempenho energético do edifício. </a:t>
            </a:r>
          </a:p>
          <a:p>
            <a:pPr algn="just"/>
            <a:endParaRPr lang="pt-PT" sz="2000"/>
          </a:p>
          <a:p>
            <a:pPr algn="just"/>
            <a:endParaRPr lang="pt-PT" sz="2000"/>
          </a:p>
          <a:p>
            <a:pPr algn="just"/>
            <a:r>
              <a:rPr lang="pt-PT" sz="2000"/>
              <a:t>O indicador relativo à energia primária total pode ser </a:t>
            </a:r>
            <a:r>
              <a:rPr lang="pt-PT" sz="2000" b="1"/>
              <a:t>consultado na primeira página do CE </a:t>
            </a:r>
            <a:r>
              <a:rPr lang="pt-PT" sz="2000"/>
              <a:t>e </a:t>
            </a:r>
            <a:r>
              <a:rPr lang="pt-PT" sz="2000" b="1"/>
              <a:t>calculado através dos indicadores constantes na quinta página do CE.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FC7F995-15D9-F18E-A7A0-7D6DD8E423A6}"/>
              </a:ext>
            </a:extLst>
          </p:cNvPr>
          <p:cNvSpPr txBox="1"/>
          <p:nvPr/>
        </p:nvSpPr>
        <p:spPr>
          <a:xfrm>
            <a:off x="2178390" y="6550223"/>
            <a:ext cx="96021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arenBoth"/>
            </a:pPr>
            <a:r>
              <a:rPr lang="pt-PT" sz="1400"/>
              <a:t>aprovado pelo Despacho n.º 6476-H/2021, de 1 de julho, na sua atual redação</a:t>
            </a:r>
          </a:p>
        </p:txBody>
      </p:sp>
    </p:spTree>
    <p:extLst>
      <p:ext uri="{BB962C8B-B14F-4D97-AF65-F5344CB8AC3E}">
        <p14:creationId xmlns:p14="http://schemas.microsoft.com/office/powerpoint/2010/main" val="3409242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77EC6F92-2573-68D7-1CDB-8EBA830AB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114" y="2657046"/>
            <a:ext cx="5382163" cy="265024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/>
              <a:t>Demonstração NZEB20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12</a:t>
            </a:fld>
            <a:endParaRPr lang="pt-PT" sz="100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D684C74-59A0-C25C-CFFC-1362B8CC2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267" y="1033671"/>
            <a:ext cx="2279699" cy="32343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EDB18EB-4C7F-3925-63D8-C410D05CC608}"/>
              </a:ext>
            </a:extLst>
          </p:cNvPr>
          <p:cNvSpPr/>
          <p:nvPr/>
        </p:nvSpPr>
        <p:spPr>
          <a:xfrm>
            <a:off x="11073383" y="4920908"/>
            <a:ext cx="354927" cy="163773"/>
          </a:xfrm>
          <a:prstGeom prst="roundRect">
            <a:avLst/>
          </a:prstGeom>
          <a:solidFill>
            <a:srgbClr val="C00000">
              <a:alpha val="25098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559EEADC-A0CF-4D1E-3593-15E592997366}"/>
              </a:ext>
            </a:extLst>
          </p:cNvPr>
          <p:cNvSpPr/>
          <p:nvPr/>
        </p:nvSpPr>
        <p:spPr>
          <a:xfrm>
            <a:off x="11471116" y="4922813"/>
            <a:ext cx="354927" cy="163773"/>
          </a:xfrm>
          <a:prstGeom prst="roundRect">
            <a:avLst/>
          </a:prstGeom>
          <a:solidFill>
            <a:schemeClr val="accent1">
              <a:alpha val="25098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30FD9EE9-8D99-8F4B-B6DE-AD526E46DEE9}"/>
                  </a:ext>
                </a:extLst>
              </p:cNvPr>
              <p:cNvSpPr txBox="1"/>
              <p:nvPr/>
            </p:nvSpPr>
            <p:spPr>
              <a:xfrm>
                <a:off x="10391084" y="6047758"/>
                <a:ext cx="1039131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𝑁𝑡</m:t>
                          </m:r>
                        </m:sub>
                      </m:sSub>
                      <m:r>
                        <a:rPr lang="pt-PT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PT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PT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PT"/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30FD9EE9-8D99-8F4B-B6DE-AD526E46D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1084" y="6047758"/>
                <a:ext cx="1039131" cy="5638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exão reta unidirecional 16">
            <a:extLst>
              <a:ext uri="{FF2B5EF4-FFF2-40B4-BE49-F238E27FC236}">
                <a16:creationId xmlns:a16="http://schemas.microsoft.com/office/drawing/2014/main" id="{A78F12AC-3886-4CA7-D202-114E59EA03A6}"/>
              </a:ext>
            </a:extLst>
          </p:cNvPr>
          <p:cNvCxnSpPr>
            <a:stCxn id="4" idx="2"/>
          </p:cNvCxnSpPr>
          <p:nvPr/>
        </p:nvCxnSpPr>
        <p:spPr>
          <a:xfrm flipH="1">
            <a:off x="11250846" y="5084681"/>
            <a:ext cx="1" cy="80537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xão reta unidirecional 30">
            <a:extLst>
              <a:ext uri="{FF2B5EF4-FFF2-40B4-BE49-F238E27FC236}">
                <a16:creationId xmlns:a16="http://schemas.microsoft.com/office/drawing/2014/main" id="{0A30FEEB-4D98-741C-7872-D8A62A23DF97}"/>
              </a:ext>
            </a:extLst>
          </p:cNvPr>
          <p:cNvCxnSpPr>
            <a:cxnSpLocks/>
          </p:cNvCxnSpPr>
          <p:nvPr/>
        </p:nvCxnSpPr>
        <p:spPr>
          <a:xfrm flipH="1">
            <a:off x="11458379" y="6506645"/>
            <a:ext cx="190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32">
            <a:extLst>
              <a:ext uri="{FF2B5EF4-FFF2-40B4-BE49-F238E27FC236}">
                <a16:creationId xmlns:a16="http://schemas.microsoft.com/office/drawing/2014/main" id="{D506FB4F-4E19-8786-2B12-6636B38FFB97}"/>
              </a:ext>
            </a:extLst>
          </p:cNvPr>
          <p:cNvCxnSpPr>
            <a:stCxn id="11" idx="2"/>
          </p:cNvCxnSpPr>
          <p:nvPr/>
        </p:nvCxnSpPr>
        <p:spPr>
          <a:xfrm flipH="1">
            <a:off x="11648579" y="5086586"/>
            <a:ext cx="1" cy="1420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m 34">
            <a:extLst>
              <a:ext uri="{FF2B5EF4-FFF2-40B4-BE49-F238E27FC236}">
                <a16:creationId xmlns:a16="http://schemas.microsoft.com/office/drawing/2014/main" id="{C6AD4756-512D-D1C3-A873-A7FDD5BE6D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593" t="51738" b="13143"/>
          <a:stretch/>
        </p:blipFill>
        <p:spPr>
          <a:xfrm>
            <a:off x="646667" y="4824697"/>
            <a:ext cx="1386941" cy="96518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7EDB399-DBE1-37E5-6230-62AF2C5003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18" y="1033671"/>
            <a:ext cx="2275839" cy="32343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7DC44BC2-902F-041F-7412-CD86E3FFDBD8}"/>
              </a:ext>
            </a:extLst>
          </p:cNvPr>
          <p:cNvCxnSpPr/>
          <p:nvPr/>
        </p:nvCxnSpPr>
        <p:spPr>
          <a:xfrm>
            <a:off x="3360420" y="1150620"/>
            <a:ext cx="0" cy="5356025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áfico 9" descr="Casa destaque">
            <a:extLst>
              <a:ext uri="{FF2B5EF4-FFF2-40B4-BE49-F238E27FC236}">
                <a16:creationId xmlns:a16="http://schemas.microsoft.com/office/drawing/2014/main" id="{3E887ECA-AEE1-6909-5B4C-2C29009F6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73383" y="1031021"/>
            <a:ext cx="914400" cy="9144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F31C50E-B625-F05D-0A0E-F2BFF0C7B71F}"/>
              </a:ext>
            </a:extLst>
          </p:cNvPr>
          <p:cNvSpPr txBox="1"/>
          <p:nvPr/>
        </p:nvSpPr>
        <p:spPr>
          <a:xfrm>
            <a:off x="1742199" y="6242298"/>
            <a:ext cx="735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1200"/>
              <a:t>Pág. 1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207B9D1-EBCA-69C0-9688-4348B8016CA7}"/>
              </a:ext>
            </a:extLst>
          </p:cNvPr>
          <p:cNvSpPr txBox="1"/>
          <p:nvPr/>
        </p:nvSpPr>
        <p:spPr>
          <a:xfrm>
            <a:off x="4259267" y="6242298"/>
            <a:ext cx="8014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/>
              <a:t>Pág. 5</a:t>
            </a:r>
          </a:p>
        </p:txBody>
      </p:sp>
    </p:spTree>
    <p:extLst>
      <p:ext uri="{BB962C8B-B14F-4D97-AF65-F5344CB8AC3E}">
        <p14:creationId xmlns:p14="http://schemas.microsoft.com/office/powerpoint/2010/main" val="1476686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/>
              <a:t>Demonstração NZEB20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13</a:t>
            </a:fld>
            <a:endParaRPr lang="pt-PT" sz="100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FACCB66-E563-527B-F2F5-BE37C8A3E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18" y="1033671"/>
            <a:ext cx="2275839" cy="322845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ABF8D8A-A7B6-5618-1DEA-ABB6E6EF2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180" y="1033671"/>
            <a:ext cx="2272786" cy="322845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D700A7A-5ECB-81E2-4A5F-CD075D0D5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20" y="4792903"/>
            <a:ext cx="1478675" cy="102601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CE14C75-3DFB-1185-E24B-51B0192E4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3075" y="2946685"/>
            <a:ext cx="5382163" cy="1985189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D15A4818-95A8-9D51-7237-7D1C2979BA64}"/>
              </a:ext>
            </a:extLst>
          </p:cNvPr>
          <p:cNvSpPr/>
          <p:nvPr/>
        </p:nvSpPr>
        <p:spPr>
          <a:xfrm>
            <a:off x="11126284" y="3833988"/>
            <a:ext cx="354927" cy="163773"/>
          </a:xfrm>
          <a:prstGeom prst="roundRect">
            <a:avLst/>
          </a:prstGeom>
          <a:solidFill>
            <a:srgbClr val="C00000">
              <a:alpha val="25098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62660BE3-BFC0-200D-CD3E-0B1E5AF2DFEE}"/>
              </a:ext>
            </a:extLst>
          </p:cNvPr>
          <p:cNvSpPr/>
          <p:nvPr/>
        </p:nvSpPr>
        <p:spPr>
          <a:xfrm>
            <a:off x="11513151" y="3827173"/>
            <a:ext cx="354927" cy="163773"/>
          </a:xfrm>
          <a:prstGeom prst="roundRect">
            <a:avLst/>
          </a:prstGeom>
          <a:solidFill>
            <a:schemeClr val="accent1">
              <a:alpha val="25098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F50954F1-CFEB-5DF5-D4D4-DB43C4478F57}"/>
              </a:ext>
            </a:extLst>
          </p:cNvPr>
          <p:cNvCxnSpPr>
            <a:cxnSpLocks/>
          </p:cNvCxnSpPr>
          <p:nvPr/>
        </p:nvCxnSpPr>
        <p:spPr>
          <a:xfrm>
            <a:off x="10186564" y="3915874"/>
            <a:ext cx="0" cy="19571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xão reta unidirecional 17">
            <a:extLst>
              <a:ext uri="{FF2B5EF4-FFF2-40B4-BE49-F238E27FC236}">
                <a16:creationId xmlns:a16="http://schemas.microsoft.com/office/drawing/2014/main" id="{3A84C311-DF5D-C2C1-AE40-51E9CF1F36E9}"/>
              </a:ext>
            </a:extLst>
          </p:cNvPr>
          <p:cNvCxnSpPr>
            <a:cxnSpLocks/>
          </p:cNvCxnSpPr>
          <p:nvPr/>
        </p:nvCxnSpPr>
        <p:spPr>
          <a:xfrm flipH="1">
            <a:off x="11236960" y="6435725"/>
            <a:ext cx="5664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879B847F-F2F6-5912-43B1-2C5B5043F804}"/>
              </a:ext>
            </a:extLst>
          </p:cNvPr>
          <p:cNvCxnSpPr>
            <a:cxnSpLocks/>
          </p:cNvCxnSpPr>
          <p:nvPr/>
        </p:nvCxnSpPr>
        <p:spPr>
          <a:xfrm>
            <a:off x="11806176" y="3990946"/>
            <a:ext cx="0" cy="24447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70F9D50-3A71-B2D8-D756-8899F2A1D393}"/>
              </a:ext>
            </a:extLst>
          </p:cNvPr>
          <p:cNvSpPr/>
          <p:nvPr/>
        </p:nvSpPr>
        <p:spPr>
          <a:xfrm>
            <a:off x="11330271" y="4387636"/>
            <a:ext cx="354927" cy="163773"/>
          </a:xfrm>
          <a:prstGeom prst="roundRect">
            <a:avLst/>
          </a:prstGeom>
          <a:solidFill>
            <a:srgbClr val="42A548">
              <a:alpha val="25098"/>
            </a:srgbClr>
          </a:solidFill>
          <a:ln>
            <a:solidFill>
              <a:srgbClr val="41A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83569E23-95C6-234B-8413-20C817262680}"/>
                  </a:ext>
                </a:extLst>
              </p:cNvPr>
              <p:cNvSpPr txBox="1"/>
              <p:nvPr/>
            </p:nvSpPr>
            <p:spPr>
              <a:xfrm>
                <a:off x="8988851" y="5976838"/>
                <a:ext cx="2673039" cy="6036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𝐼𝐸𝐸</m:t>
                          </m:r>
                        </m:sub>
                      </m:sSub>
                      <m:r>
                        <a:rPr lang="pt-PT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PT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𝐼𝐸𝐸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𝑝𝑟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box>
                            <m:box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𝐼𝐸𝐸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𝑝𝑟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𝑟𝑒𝑛</m:t>
                                  </m:r>
                                </m:sub>
                              </m:sSub>
                            </m:e>
                          </m:box>
                        </m:num>
                        <m:den>
                          <m:sSub>
                            <m:sSubPr>
                              <m:ctrlPr>
                                <a:rPr lang="pt-PT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𝐼𝐸𝐸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PT"/>
              </a:p>
            </p:txBody>
          </p:sp>
        </mc:Choice>
        <mc:Fallback xmlns="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83569E23-95C6-234B-8413-20C817262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8851" y="5976838"/>
                <a:ext cx="2673039" cy="60369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exão reta 22">
            <a:extLst>
              <a:ext uri="{FF2B5EF4-FFF2-40B4-BE49-F238E27FC236}">
                <a16:creationId xmlns:a16="http://schemas.microsoft.com/office/drawing/2014/main" id="{0D03EE36-F84D-4D66-E71F-3754957B422D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10186564" y="3915875"/>
            <a:ext cx="939720" cy="0"/>
          </a:xfrm>
          <a:prstGeom prst="line">
            <a:avLst/>
          </a:prstGeom>
          <a:ln w="63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xão reta unidirecional 23">
            <a:extLst>
              <a:ext uri="{FF2B5EF4-FFF2-40B4-BE49-F238E27FC236}">
                <a16:creationId xmlns:a16="http://schemas.microsoft.com/office/drawing/2014/main" id="{02FE981E-81CF-0B21-3D39-66A2FAC5E6D3}"/>
              </a:ext>
            </a:extLst>
          </p:cNvPr>
          <p:cNvCxnSpPr>
            <a:cxnSpLocks/>
          </p:cNvCxnSpPr>
          <p:nvPr/>
        </p:nvCxnSpPr>
        <p:spPr>
          <a:xfrm>
            <a:off x="11155072" y="4469522"/>
            <a:ext cx="0" cy="1507316"/>
          </a:xfrm>
          <a:prstGeom prst="straightConnector1">
            <a:avLst/>
          </a:prstGeom>
          <a:ln>
            <a:solidFill>
              <a:srgbClr val="42A5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ta 24">
            <a:extLst>
              <a:ext uri="{FF2B5EF4-FFF2-40B4-BE49-F238E27FC236}">
                <a16:creationId xmlns:a16="http://schemas.microsoft.com/office/drawing/2014/main" id="{78E286B0-7338-4EF4-68B1-9EF0FA5FB8F0}"/>
              </a:ext>
            </a:extLst>
          </p:cNvPr>
          <p:cNvCxnSpPr>
            <a:cxnSpLocks/>
          </p:cNvCxnSpPr>
          <p:nvPr/>
        </p:nvCxnSpPr>
        <p:spPr>
          <a:xfrm>
            <a:off x="11155072" y="4469522"/>
            <a:ext cx="175199" cy="0"/>
          </a:xfrm>
          <a:prstGeom prst="line">
            <a:avLst/>
          </a:prstGeom>
          <a:ln w="6350">
            <a:solidFill>
              <a:srgbClr val="42A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28D49227-A1DA-3E6A-C37A-FC1943627E71}"/>
              </a:ext>
            </a:extLst>
          </p:cNvPr>
          <p:cNvCxnSpPr/>
          <p:nvPr/>
        </p:nvCxnSpPr>
        <p:spPr>
          <a:xfrm>
            <a:off x="3360420" y="1150620"/>
            <a:ext cx="0" cy="5356025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áfico 33" descr="Edifício destaque">
            <a:extLst>
              <a:ext uri="{FF2B5EF4-FFF2-40B4-BE49-F238E27FC236}">
                <a16:creationId xmlns:a16="http://schemas.microsoft.com/office/drawing/2014/main" id="{B46AE98C-31E2-0625-7408-666F5CA178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75382" y="1033671"/>
            <a:ext cx="914400" cy="9144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B7346A4-A72A-0A81-9D9A-680B4918CAAE}"/>
              </a:ext>
            </a:extLst>
          </p:cNvPr>
          <p:cNvSpPr txBox="1"/>
          <p:nvPr/>
        </p:nvSpPr>
        <p:spPr>
          <a:xfrm>
            <a:off x="1742199" y="6242298"/>
            <a:ext cx="735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1200"/>
              <a:t>Pág. 1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85BE1AA-E81D-E4CD-4E3C-F3C42AD041FF}"/>
              </a:ext>
            </a:extLst>
          </p:cNvPr>
          <p:cNvSpPr txBox="1"/>
          <p:nvPr/>
        </p:nvSpPr>
        <p:spPr>
          <a:xfrm>
            <a:off x="4259267" y="6242298"/>
            <a:ext cx="8014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/>
              <a:t>Pág. 5</a:t>
            </a:r>
          </a:p>
        </p:txBody>
      </p:sp>
    </p:spTree>
    <p:extLst>
      <p:ext uri="{BB962C8B-B14F-4D97-AF65-F5344CB8AC3E}">
        <p14:creationId xmlns:p14="http://schemas.microsoft.com/office/powerpoint/2010/main" val="1924589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12" y="-92074"/>
            <a:ext cx="11121887" cy="1125745"/>
          </a:xfrm>
        </p:spPr>
        <p:txBody>
          <a:bodyPr anchor="ctr">
            <a:normAutofit/>
          </a:bodyPr>
          <a:lstStyle/>
          <a:p>
            <a:r>
              <a:rPr lang="pt-PT"/>
              <a:t>CE com metodologias distintas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14</a:t>
            </a:fld>
            <a:endParaRPr lang="pt-PT" sz="100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26D62EC-2305-B749-4172-DB03423A1AA9}"/>
              </a:ext>
            </a:extLst>
          </p:cNvPr>
          <p:cNvSpPr txBox="1"/>
          <p:nvPr/>
        </p:nvSpPr>
        <p:spPr>
          <a:xfrm>
            <a:off x="460513" y="1268476"/>
            <a:ext cx="1127097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000"/>
              <a:t>“relativamente a procedimentos de licenciamento que se tenham concluído em data anterior à entrada em vigor do presente decreto-lei, o Portal SCE possibilita o registo de informação, complementar ao certificado energético (…)”(1). </a:t>
            </a:r>
          </a:p>
          <a:p>
            <a:pPr algn="just"/>
            <a:endParaRPr lang="pt-PT" sz="2000"/>
          </a:p>
          <a:p>
            <a:pPr algn="just"/>
            <a:endParaRPr lang="pt-PT" sz="2000"/>
          </a:p>
          <a:p>
            <a:pPr algn="just"/>
            <a:r>
              <a:rPr lang="pt-PT" sz="2000"/>
              <a:t>Nesse sentido, o </a:t>
            </a:r>
            <a:r>
              <a:rPr lang="pt-PT" sz="2000" b="1"/>
              <a:t>Portal SCE permite o preenchimento dos indicadores energéticos </a:t>
            </a:r>
            <a:r>
              <a:rPr lang="pt-PT" sz="2000"/>
              <a:t>determinados ao abrigo da metodologia prevista no Decreto-Lei n.º 118/2013, de 20 de agosto, ficando os mesmos </a:t>
            </a:r>
            <a:r>
              <a:rPr lang="pt-PT" sz="2000" b="1"/>
              <a:t>registados no layout do CE</a:t>
            </a:r>
            <a:r>
              <a:rPr lang="pt-PT" sz="2000"/>
              <a:t>. </a:t>
            </a:r>
          </a:p>
          <a:p>
            <a:pPr algn="just"/>
            <a:endParaRPr lang="pt-PT" sz="2000"/>
          </a:p>
          <a:p>
            <a:pPr algn="just"/>
            <a:endParaRPr lang="pt-PT" sz="2000"/>
          </a:p>
          <a:p>
            <a:pPr algn="just"/>
            <a:r>
              <a:rPr lang="pt-PT" sz="2000"/>
              <a:t>Esta informação pode ser utilizada na atribuição de benefícios fiscais ou no acesso a programas de financiamento iniciados ao abrigo do referido diploma, </a:t>
            </a:r>
            <a:r>
              <a:rPr lang="pt-PT" sz="2000" b="1"/>
              <a:t>comparando cenários iniciais e finais com os mesmos pressupostos de cálculo</a:t>
            </a:r>
            <a:r>
              <a:rPr lang="pt-PT" sz="2000"/>
              <a:t>. </a:t>
            </a:r>
          </a:p>
          <a:p>
            <a:pPr algn="just"/>
            <a:endParaRPr lang="pt-PT" sz="20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382D1D5-4EF5-173D-20F4-958E346B40A5}"/>
              </a:ext>
            </a:extLst>
          </p:cNvPr>
          <p:cNvSpPr txBox="1"/>
          <p:nvPr/>
        </p:nvSpPr>
        <p:spPr>
          <a:xfrm>
            <a:off x="2178390" y="6550223"/>
            <a:ext cx="96021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arenBoth"/>
            </a:pPr>
            <a:r>
              <a:rPr lang="pt-PT" sz="1400"/>
              <a:t>nos termos do no n.º 3 do artigo 44.º do Decreto-Lei n.º 101-D/2020, de 7 de dezembro, na sua atual redação</a:t>
            </a:r>
          </a:p>
        </p:txBody>
      </p:sp>
    </p:spTree>
    <p:extLst>
      <p:ext uri="{BB962C8B-B14F-4D97-AF65-F5344CB8AC3E}">
        <p14:creationId xmlns:p14="http://schemas.microsoft.com/office/powerpoint/2010/main" val="2479364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13" y="-92074"/>
            <a:ext cx="11320008" cy="1125745"/>
          </a:xfrm>
        </p:spPr>
        <p:txBody>
          <a:bodyPr anchor="ctr">
            <a:normAutofit/>
          </a:bodyPr>
          <a:lstStyle/>
          <a:p>
            <a:r>
              <a:rPr lang="pt-PT"/>
              <a:t>CE com metodologias distintas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15</a:t>
            </a:fld>
            <a:endParaRPr lang="pt-PT" sz="100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2CB7540-BC1D-2D5B-5634-34D0611BB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59" y="1033671"/>
            <a:ext cx="2280102" cy="32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24D56AD-2F12-F027-736D-41A25334A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529" y="3543468"/>
            <a:ext cx="2274310" cy="32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08D1E1F-5BD6-190D-11FC-6917A16D5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471" y="1033671"/>
            <a:ext cx="6120000" cy="345490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82D3BE7-27B3-F1F3-6566-7CDD8D83D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r="868" b="39502"/>
          <a:stretch/>
        </p:blipFill>
        <p:spPr>
          <a:xfrm>
            <a:off x="5660521" y="4518290"/>
            <a:ext cx="6120000" cy="226517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0F1908FD-3703-FD6C-78CB-43800CA3ECBA}"/>
              </a:ext>
            </a:extLst>
          </p:cNvPr>
          <p:cNvCxnSpPr>
            <a:cxnSpLocks/>
          </p:cNvCxnSpPr>
          <p:nvPr/>
        </p:nvCxnSpPr>
        <p:spPr>
          <a:xfrm>
            <a:off x="2718816" y="2103120"/>
            <a:ext cx="1597152" cy="0"/>
          </a:xfrm>
          <a:prstGeom prst="straightConnector1">
            <a:avLst/>
          </a:prstGeom>
          <a:ln w="28575">
            <a:solidFill>
              <a:srgbClr val="42A5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xão reta unidirecional 17">
            <a:extLst>
              <a:ext uri="{FF2B5EF4-FFF2-40B4-BE49-F238E27FC236}">
                <a16:creationId xmlns:a16="http://schemas.microsoft.com/office/drawing/2014/main" id="{C9790E8F-DCCE-0410-F417-F235152C4DBD}"/>
              </a:ext>
            </a:extLst>
          </p:cNvPr>
          <p:cNvCxnSpPr>
            <a:cxnSpLocks/>
          </p:cNvCxnSpPr>
          <p:nvPr/>
        </p:nvCxnSpPr>
        <p:spPr>
          <a:xfrm>
            <a:off x="3980688" y="5566478"/>
            <a:ext cx="1597152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áfico 3" descr="Casa destaque">
            <a:extLst>
              <a:ext uri="{FF2B5EF4-FFF2-40B4-BE49-F238E27FC236}">
                <a16:creationId xmlns:a16="http://schemas.microsoft.com/office/drawing/2014/main" id="{158934CB-3B70-CFBD-7F9D-99EB8E772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73383" y="10310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43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12" y="-92074"/>
            <a:ext cx="11174203" cy="1125745"/>
          </a:xfrm>
        </p:spPr>
        <p:txBody>
          <a:bodyPr anchor="ctr">
            <a:normAutofit/>
          </a:bodyPr>
          <a:lstStyle/>
          <a:p>
            <a:r>
              <a:rPr lang="pt-PT"/>
              <a:t>CE com metodologias distintas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16</a:t>
            </a:fld>
            <a:endParaRPr lang="pt-PT" sz="100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A90F8B3-1A5D-70F6-D499-62BBFD480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722" y="1033671"/>
            <a:ext cx="6120000" cy="300730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763880A-7223-BB47-2106-5EE6D6DCE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59" y="1033671"/>
            <a:ext cx="2283664" cy="32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2192685-07F8-39D9-AF6A-3E715CE7D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786" y="3543468"/>
            <a:ext cx="2277053" cy="32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67D978A-1795-06EF-5F89-BCDC58BD0C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31" r="1992"/>
          <a:stretch/>
        </p:blipFill>
        <p:spPr>
          <a:xfrm>
            <a:off x="5660522" y="4847923"/>
            <a:ext cx="6120000" cy="19355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25CBC94E-1FB0-0E25-E1F1-3E5BFFD36108}"/>
              </a:ext>
            </a:extLst>
          </p:cNvPr>
          <p:cNvCxnSpPr>
            <a:cxnSpLocks/>
          </p:cNvCxnSpPr>
          <p:nvPr/>
        </p:nvCxnSpPr>
        <p:spPr>
          <a:xfrm>
            <a:off x="2718816" y="2103120"/>
            <a:ext cx="1597152" cy="0"/>
          </a:xfrm>
          <a:prstGeom prst="straightConnector1">
            <a:avLst/>
          </a:prstGeom>
          <a:ln w="28575">
            <a:solidFill>
              <a:srgbClr val="42A5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unidirecional 16">
            <a:extLst>
              <a:ext uri="{FF2B5EF4-FFF2-40B4-BE49-F238E27FC236}">
                <a16:creationId xmlns:a16="http://schemas.microsoft.com/office/drawing/2014/main" id="{0A67F659-1298-B5A2-8701-3602FE06BD00}"/>
              </a:ext>
            </a:extLst>
          </p:cNvPr>
          <p:cNvCxnSpPr>
            <a:cxnSpLocks/>
          </p:cNvCxnSpPr>
          <p:nvPr/>
        </p:nvCxnSpPr>
        <p:spPr>
          <a:xfrm>
            <a:off x="3980688" y="5566478"/>
            <a:ext cx="1597152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áfico 2" descr="Edifício destaque">
            <a:extLst>
              <a:ext uri="{FF2B5EF4-FFF2-40B4-BE49-F238E27FC236}">
                <a16:creationId xmlns:a16="http://schemas.microsoft.com/office/drawing/2014/main" id="{56817124-028E-DF40-D609-776EB884BD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75382" y="10336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20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/>
              <a:t>Certificado Energético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17</a:t>
            </a:fld>
            <a:endParaRPr lang="pt-PT" sz="100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6585686-91A0-3B7E-8FEB-5BBAFFC175F8}"/>
              </a:ext>
            </a:extLst>
          </p:cNvPr>
          <p:cNvSpPr txBox="1"/>
          <p:nvPr/>
        </p:nvSpPr>
        <p:spPr>
          <a:xfrm>
            <a:off x="3155859" y="1268476"/>
            <a:ext cx="825128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000" dirty="0"/>
              <a:t>Para efeitos da emissão de um CE devem ser disponibilizados ao PQ todos os elementos necessários</a:t>
            </a:r>
            <a:r>
              <a:rPr lang="pt-PT" sz="2000" baseline="30000" dirty="0"/>
              <a:t>(1)</a:t>
            </a:r>
            <a:r>
              <a:rPr lang="pt-PT" sz="2000" dirty="0"/>
              <a:t> para que possa ser realizado a avaliação do desempenho energético. </a:t>
            </a:r>
          </a:p>
          <a:p>
            <a:pPr algn="just"/>
            <a:endParaRPr lang="pt-PT" sz="2000" b="1" dirty="0"/>
          </a:p>
          <a:p>
            <a:pPr algn="just"/>
            <a:endParaRPr lang="pt-PT" sz="2000" b="1" dirty="0"/>
          </a:p>
          <a:p>
            <a:pPr algn="just"/>
            <a:endParaRPr lang="pt-PT" sz="2000" b="1" dirty="0"/>
          </a:p>
          <a:p>
            <a:pPr algn="just"/>
            <a:r>
              <a:rPr lang="pt-PT" sz="2000" b="1" dirty="0"/>
              <a:t>O CE deve refletir o estado do edifício à data da sua emissão</a:t>
            </a:r>
            <a:r>
              <a:rPr lang="pt-PT" sz="2000" dirty="0"/>
              <a:t> pelo que a avaliação energética deve ser realizada em data mais próxima quanto possível, garantindo assim a não existência de desvios significativos, que poderiam comprometer a avaliação das metas pretendidas.</a:t>
            </a:r>
          </a:p>
          <a:p>
            <a:pPr marL="457200" indent="-457200">
              <a:buAutoNum type="arabicPeriod"/>
            </a:pPr>
            <a:endParaRPr lang="pt-PT" sz="2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B050CDB-2165-C759-26B6-D7596471FE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23" r="3134" b="6916"/>
          <a:stretch/>
        </p:blipFill>
        <p:spPr>
          <a:xfrm>
            <a:off x="0" y="886836"/>
            <a:ext cx="2846750" cy="5971015"/>
          </a:xfrm>
          <a:prstGeom prst="rect">
            <a:avLst/>
          </a:prstGeom>
          <a:ln w="3175">
            <a:noFill/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3CE3BA5-D7FD-4A82-0C0D-4E36AD1FDAF1}"/>
              </a:ext>
            </a:extLst>
          </p:cNvPr>
          <p:cNvSpPr/>
          <p:nvPr/>
        </p:nvSpPr>
        <p:spPr>
          <a:xfrm>
            <a:off x="0" y="6729895"/>
            <a:ext cx="856753" cy="126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B8015C1-2F15-7473-FBFE-C81CC95C2B95}"/>
              </a:ext>
            </a:extLst>
          </p:cNvPr>
          <p:cNvSpPr txBox="1"/>
          <p:nvPr/>
        </p:nvSpPr>
        <p:spPr>
          <a:xfrm>
            <a:off x="3900511" y="6550223"/>
            <a:ext cx="7438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arenBoth"/>
            </a:pPr>
            <a:r>
              <a:rPr lang="pt-PT" sz="1400"/>
              <a:t>conforme artigo 21.º do Decreto-Lei n.º 101-D/2020, de 7 de dezembro, na sua atual redação</a:t>
            </a:r>
          </a:p>
        </p:txBody>
      </p:sp>
    </p:spTree>
    <p:extLst>
      <p:ext uri="{BB962C8B-B14F-4D97-AF65-F5344CB8AC3E}">
        <p14:creationId xmlns:p14="http://schemas.microsoft.com/office/powerpoint/2010/main" val="725655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m 59">
            <a:extLst>
              <a:ext uri="{FF2B5EF4-FFF2-40B4-BE49-F238E27FC236}">
                <a16:creationId xmlns:a16="http://schemas.microsoft.com/office/drawing/2014/main" id="{D919C300-9380-A88A-679F-98F31AE07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611" y="1035799"/>
            <a:ext cx="4067022" cy="576938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/>
              <a:t>Certificado Energético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18</a:t>
            </a:fld>
            <a:endParaRPr lang="pt-PT" sz="1000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0B2F658-339E-CDD3-D0AC-49BB158020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720" t="55277" r="657" b="24958"/>
          <a:stretch/>
        </p:blipFill>
        <p:spPr>
          <a:xfrm>
            <a:off x="9913620" y="3787141"/>
            <a:ext cx="1935480" cy="817880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9976DBAD-0B89-ADBB-42F1-A527C8722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139" y="1033671"/>
            <a:ext cx="4067022" cy="575144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CA89DC50-253E-D937-3486-5B836ACDA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7291" y="14474955"/>
            <a:ext cx="4046952" cy="57417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1" name="Retângulo 60">
            <a:extLst>
              <a:ext uri="{FF2B5EF4-FFF2-40B4-BE49-F238E27FC236}">
                <a16:creationId xmlns:a16="http://schemas.microsoft.com/office/drawing/2014/main" id="{BDDEB5C0-BBA4-9CC9-1E44-C6D96EFFD7AB}"/>
              </a:ext>
            </a:extLst>
          </p:cNvPr>
          <p:cNvSpPr/>
          <p:nvPr/>
        </p:nvSpPr>
        <p:spPr>
          <a:xfrm>
            <a:off x="9879435" y="3662680"/>
            <a:ext cx="2032463" cy="104692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26" name="Retângulo 1025">
            <a:extLst>
              <a:ext uri="{FF2B5EF4-FFF2-40B4-BE49-F238E27FC236}">
                <a16:creationId xmlns:a16="http://schemas.microsoft.com/office/drawing/2014/main" id="{F3450A65-5847-58B9-1A2E-38A25387D2BF}"/>
              </a:ext>
            </a:extLst>
          </p:cNvPr>
          <p:cNvSpPr/>
          <p:nvPr/>
        </p:nvSpPr>
        <p:spPr>
          <a:xfrm>
            <a:off x="9153658" y="3662680"/>
            <a:ext cx="596744" cy="25996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031" name="Conexão reta 1030">
            <a:extLst>
              <a:ext uri="{FF2B5EF4-FFF2-40B4-BE49-F238E27FC236}">
                <a16:creationId xmlns:a16="http://schemas.microsoft.com/office/drawing/2014/main" id="{2A977B37-966A-F4E3-C120-614CA9D60564}"/>
              </a:ext>
            </a:extLst>
          </p:cNvPr>
          <p:cNvCxnSpPr>
            <a:cxnSpLocks/>
          </p:cNvCxnSpPr>
          <p:nvPr/>
        </p:nvCxnSpPr>
        <p:spPr>
          <a:xfrm>
            <a:off x="9153658" y="3922644"/>
            <a:ext cx="717417" cy="78695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Conexão reta 1034">
            <a:extLst>
              <a:ext uri="{FF2B5EF4-FFF2-40B4-BE49-F238E27FC236}">
                <a16:creationId xmlns:a16="http://schemas.microsoft.com/office/drawing/2014/main" id="{0BB917C2-A718-F9A8-11A1-17163520910C}"/>
              </a:ext>
            </a:extLst>
          </p:cNvPr>
          <p:cNvCxnSpPr>
            <a:cxnSpLocks/>
          </p:cNvCxnSpPr>
          <p:nvPr/>
        </p:nvCxnSpPr>
        <p:spPr>
          <a:xfrm>
            <a:off x="9752330" y="3920490"/>
            <a:ext cx="2159568" cy="7880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Conexão reta 1044">
            <a:extLst>
              <a:ext uri="{FF2B5EF4-FFF2-40B4-BE49-F238E27FC236}">
                <a16:creationId xmlns:a16="http://schemas.microsoft.com/office/drawing/2014/main" id="{A3D0CF1A-6FDA-E749-9A36-280EAFC18569}"/>
              </a:ext>
            </a:extLst>
          </p:cNvPr>
          <p:cNvCxnSpPr>
            <a:cxnSpLocks/>
          </p:cNvCxnSpPr>
          <p:nvPr/>
        </p:nvCxnSpPr>
        <p:spPr>
          <a:xfrm>
            <a:off x="9750402" y="3662680"/>
            <a:ext cx="12903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58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10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AB0FFE88-B5C1-6714-997E-148D42351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883" y="1328928"/>
            <a:ext cx="1689835" cy="238377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/>
              <a:t>Certificado Energético - habitação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19</a:t>
            </a:fld>
            <a:endParaRPr lang="pt-PT" sz="100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E4FA48C-B0DF-0C99-C1A1-4FCCBFAAF2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4"/>
          <a:stretch/>
        </p:blipFill>
        <p:spPr>
          <a:xfrm>
            <a:off x="7035730" y="1335258"/>
            <a:ext cx="1680931" cy="23774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D7500A9-8594-4884-BDA4-B54731112A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1"/>
          <a:stretch/>
        </p:blipFill>
        <p:spPr>
          <a:xfrm>
            <a:off x="9600286" y="1335258"/>
            <a:ext cx="1678324" cy="237744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F622989-CA7B-B155-0030-E3A6BEE18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413" y="4234189"/>
            <a:ext cx="1677125" cy="237744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BB8256B-24C9-6DDC-CBD7-994344242B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9912" y="1335258"/>
            <a:ext cx="1672864" cy="23774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A8E9C28-0653-5141-09B7-07F5A5C493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1928" y="4234189"/>
            <a:ext cx="1674283" cy="237744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AAE1B50-E303-F94E-1867-103AD6C3A3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5601" y="4234189"/>
            <a:ext cx="1674283" cy="237744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3F79E16-2B53-6869-4201-E2489E55F4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9275" y="4234189"/>
            <a:ext cx="1676298" cy="237744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65AE0DC-4D41-DC5D-A88B-E3CB5CDB4AE8}"/>
              </a:ext>
            </a:extLst>
          </p:cNvPr>
          <p:cNvSpPr txBox="1"/>
          <p:nvPr/>
        </p:nvSpPr>
        <p:spPr>
          <a:xfrm>
            <a:off x="3507740" y="3435699"/>
            <a:ext cx="655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/>
              <a:t>Pág. 1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5980D51-D1F6-C0C5-C5EA-E2C2A5888A1F}"/>
              </a:ext>
            </a:extLst>
          </p:cNvPr>
          <p:cNvSpPr txBox="1"/>
          <p:nvPr/>
        </p:nvSpPr>
        <p:spPr>
          <a:xfrm>
            <a:off x="6096000" y="3435699"/>
            <a:ext cx="655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/>
              <a:t>Pág. 2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122B026-8825-4172-57B7-AEF4F49390CF}"/>
              </a:ext>
            </a:extLst>
          </p:cNvPr>
          <p:cNvSpPr txBox="1"/>
          <p:nvPr/>
        </p:nvSpPr>
        <p:spPr>
          <a:xfrm>
            <a:off x="8667314" y="3435699"/>
            <a:ext cx="655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/>
              <a:t>Pág. 3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3411A64-C164-1D4F-7080-BF938209E1A2}"/>
              </a:ext>
            </a:extLst>
          </p:cNvPr>
          <p:cNvSpPr txBox="1"/>
          <p:nvPr/>
        </p:nvSpPr>
        <p:spPr>
          <a:xfrm>
            <a:off x="11228602" y="3435699"/>
            <a:ext cx="655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/>
              <a:t>Pág. 4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D27F876-11DA-0B81-2485-97558B41C6D9}"/>
              </a:ext>
            </a:extLst>
          </p:cNvPr>
          <p:cNvSpPr txBox="1"/>
          <p:nvPr/>
        </p:nvSpPr>
        <p:spPr>
          <a:xfrm>
            <a:off x="3507740" y="6340961"/>
            <a:ext cx="655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/>
              <a:t>Pág. 5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C9D3651-698C-AF0A-2C42-1713168EFDB1}"/>
              </a:ext>
            </a:extLst>
          </p:cNvPr>
          <p:cNvSpPr txBox="1"/>
          <p:nvPr/>
        </p:nvSpPr>
        <p:spPr>
          <a:xfrm>
            <a:off x="6096000" y="6340961"/>
            <a:ext cx="655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/>
              <a:t>Pág. 6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7093DBA-C280-197E-4EEF-06286E311BD6}"/>
              </a:ext>
            </a:extLst>
          </p:cNvPr>
          <p:cNvSpPr txBox="1"/>
          <p:nvPr/>
        </p:nvSpPr>
        <p:spPr>
          <a:xfrm>
            <a:off x="8667314" y="6340961"/>
            <a:ext cx="655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/>
              <a:t>Pág. 7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428CBB0-946B-B2CA-35DE-F5418D6D06DA}"/>
              </a:ext>
            </a:extLst>
          </p:cNvPr>
          <p:cNvSpPr txBox="1"/>
          <p:nvPr/>
        </p:nvSpPr>
        <p:spPr>
          <a:xfrm>
            <a:off x="11228602" y="6340961"/>
            <a:ext cx="655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/>
              <a:t>Pág. 8</a:t>
            </a:r>
          </a:p>
        </p:txBody>
      </p:sp>
    </p:spTree>
    <p:extLst>
      <p:ext uri="{BB962C8B-B14F-4D97-AF65-F5344CB8AC3E}">
        <p14:creationId xmlns:p14="http://schemas.microsoft.com/office/powerpoint/2010/main" val="2189145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 dirty="0"/>
              <a:t>Domínios de intervenção climáticos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2</a:t>
            </a:fld>
            <a:endParaRPr lang="pt-PT" sz="100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6585686-91A0-3B7E-8FEB-5BBAFFC175F8}"/>
              </a:ext>
            </a:extLst>
          </p:cNvPr>
          <p:cNvSpPr txBox="1"/>
          <p:nvPr/>
        </p:nvSpPr>
        <p:spPr>
          <a:xfrm>
            <a:off x="3155859" y="1268476"/>
            <a:ext cx="862466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b="1" dirty="0"/>
              <a:t>025ter </a:t>
            </a:r>
          </a:p>
          <a:p>
            <a:r>
              <a:rPr lang="pt-PT" dirty="0"/>
              <a:t>Construção de novos edifícios energeticamente eficientes.</a:t>
            </a:r>
          </a:p>
          <a:p>
            <a:endParaRPr lang="pt-PT" sz="2000" dirty="0"/>
          </a:p>
          <a:p>
            <a:endParaRPr lang="pt-PT" sz="2000" dirty="0"/>
          </a:p>
          <a:p>
            <a:r>
              <a:rPr lang="pt-PT" sz="2000" dirty="0"/>
              <a:t>Se o objetivo das medidas disser respeito à construção de novos edifícios com uma procura de energia primária inferior em, pelo menos, </a:t>
            </a:r>
            <a:r>
              <a:rPr lang="pt-PT" sz="2000" b="1" dirty="0"/>
              <a:t>20 % ao requisito NZEB</a:t>
            </a:r>
            <a:r>
              <a:rPr lang="pt-PT" sz="2000" dirty="0"/>
              <a:t> (edifícios com necessidades quase nulas de energia, diretivas nacionais - do inglês “</a:t>
            </a:r>
            <a:r>
              <a:rPr lang="pt-PT" sz="2000" i="1" dirty="0" err="1"/>
              <a:t>nearly</a:t>
            </a:r>
            <a:r>
              <a:rPr lang="pt-PT" sz="2000" i="1" dirty="0"/>
              <a:t> zero-</a:t>
            </a:r>
            <a:r>
              <a:rPr lang="pt-PT" sz="2000" i="1" dirty="0" err="1"/>
              <a:t>energy</a:t>
            </a:r>
            <a:r>
              <a:rPr lang="pt-PT" sz="2000" i="1" dirty="0"/>
              <a:t> </a:t>
            </a:r>
            <a:r>
              <a:rPr lang="pt-PT" sz="2000" i="1" dirty="0" err="1"/>
              <a:t>building</a:t>
            </a:r>
            <a:r>
              <a:rPr lang="pt-PT" sz="2000" i="1" dirty="0"/>
              <a:t>, </a:t>
            </a:r>
            <a:r>
              <a:rPr lang="pt-PT" sz="2000" i="1" dirty="0" err="1"/>
              <a:t>national</a:t>
            </a:r>
            <a:r>
              <a:rPr lang="pt-PT" sz="2000" i="1" dirty="0"/>
              <a:t> </a:t>
            </a:r>
            <a:r>
              <a:rPr lang="pt-PT" sz="2000" i="1" dirty="0" err="1"/>
              <a:t>directives</a:t>
            </a:r>
            <a:r>
              <a:rPr lang="pt-PT" sz="2000" dirty="0"/>
              <a:t>”).</a:t>
            </a:r>
          </a:p>
          <a:p>
            <a:endParaRPr lang="pt-PT" sz="2000" dirty="0"/>
          </a:p>
          <a:p>
            <a:endParaRPr lang="pt-PT" sz="2000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43809DF8-51A1-C286-C2F0-3BABD31DFF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3" t="1293" r="9938" b="2488"/>
          <a:stretch/>
        </p:blipFill>
        <p:spPr>
          <a:xfrm>
            <a:off x="-6883" y="886303"/>
            <a:ext cx="2865426" cy="597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7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/>
              <a:t>Certificado Energético – comércio e serviços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20</a:t>
            </a:fld>
            <a:endParaRPr lang="pt-PT" sz="100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65AE0DC-4D41-DC5D-A88B-E3CB5CDB4AE8}"/>
              </a:ext>
            </a:extLst>
          </p:cNvPr>
          <p:cNvSpPr txBox="1"/>
          <p:nvPr/>
        </p:nvSpPr>
        <p:spPr>
          <a:xfrm>
            <a:off x="2893060" y="3435699"/>
            <a:ext cx="655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/>
              <a:t>Pág. 1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3411A64-C164-1D4F-7080-BF938209E1A2}"/>
              </a:ext>
            </a:extLst>
          </p:cNvPr>
          <p:cNvSpPr txBox="1"/>
          <p:nvPr/>
        </p:nvSpPr>
        <p:spPr>
          <a:xfrm>
            <a:off x="11414494" y="3435699"/>
            <a:ext cx="655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/>
              <a:t>Pág. 5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D27F876-11DA-0B81-2485-97558B41C6D9}"/>
              </a:ext>
            </a:extLst>
          </p:cNvPr>
          <p:cNvSpPr txBox="1"/>
          <p:nvPr/>
        </p:nvSpPr>
        <p:spPr>
          <a:xfrm>
            <a:off x="2893060" y="6340961"/>
            <a:ext cx="655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/>
              <a:t>Pág. 6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428CBB0-946B-B2CA-35DE-F5418D6D06DA}"/>
              </a:ext>
            </a:extLst>
          </p:cNvPr>
          <p:cNvSpPr txBox="1"/>
          <p:nvPr/>
        </p:nvSpPr>
        <p:spPr>
          <a:xfrm>
            <a:off x="11414494" y="6340961"/>
            <a:ext cx="655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/>
              <a:t>Pág. 10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1043CCD-A95F-353C-25B8-2B1D708C0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548" y="1335258"/>
            <a:ext cx="1670656" cy="237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9DA3E41-2CFB-618B-2FB3-27D0846BD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108" y="1335258"/>
            <a:ext cx="1674918" cy="237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658D5DB-FF4B-A10A-5A35-8B08B2968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726" y="1335258"/>
            <a:ext cx="1673268" cy="237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FC30F8EC-69F0-FD5B-0618-C3C805228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516" y="1335258"/>
            <a:ext cx="1676109" cy="237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E8E0A1B6-FD7D-97A4-55E1-B6977BFBF9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3148" y="1335258"/>
            <a:ext cx="1673495" cy="237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E13DE292-2C17-BF75-4BDE-EB8C30B786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2096" y="4234189"/>
            <a:ext cx="1673268" cy="237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3ADD3CE-CB53-4ADE-1668-C20E4492E5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1091" y="4234189"/>
            <a:ext cx="1675282" cy="237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EFBC7FDA-EE3C-9AC0-91FB-F1BDEAC345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2100" y="4234189"/>
            <a:ext cx="1674091" cy="237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9A7B0756-8221-54B9-9664-D26D68C48D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1918" y="4234189"/>
            <a:ext cx="1668641" cy="237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AA06FFBB-6742-0E95-3CAF-7AE42C07AF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6287" y="4234189"/>
            <a:ext cx="1674687" cy="237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EF80CA5A-B21B-B6B1-7EB6-43CE8F5A3B24}"/>
              </a:ext>
            </a:extLst>
          </p:cNvPr>
          <p:cNvSpPr txBox="1"/>
          <p:nvPr/>
        </p:nvSpPr>
        <p:spPr>
          <a:xfrm>
            <a:off x="5003948" y="3435699"/>
            <a:ext cx="655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/>
              <a:t>Pág. 2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836D217-18F2-EB85-7D44-F66AB177A5A6}"/>
              </a:ext>
            </a:extLst>
          </p:cNvPr>
          <p:cNvSpPr txBox="1"/>
          <p:nvPr/>
        </p:nvSpPr>
        <p:spPr>
          <a:xfrm>
            <a:off x="5003948" y="6340961"/>
            <a:ext cx="655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/>
              <a:t>Pág. 7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00CCD39F-8398-414E-7D01-2FE109A5EC15}"/>
              </a:ext>
            </a:extLst>
          </p:cNvPr>
          <p:cNvSpPr txBox="1"/>
          <p:nvPr/>
        </p:nvSpPr>
        <p:spPr>
          <a:xfrm>
            <a:off x="7149654" y="3435699"/>
            <a:ext cx="655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/>
              <a:t>Pág. 3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55221C2B-5FC6-0179-4DBC-67412DA2279C}"/>
              </a:ext>
            </a:extLst>
          </p:cNvPr>
          <p:cNvSpPr txBox="1"/>
          <p:nvPr/>
        </p:nvSpPr>
        <p:spPr>
          <a:xfrm>
            <a:off x="7149654" y="6340961"/>
            <a:ext cx="655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/>
              <a:t>Pág. 8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F85822F7-ACC2-EEBC-86D3-8369AF027C09}"/>
              </a:ext>
            </a:extLst>
          </p:cNvPr>
          <p:cNvSpPr txBox="1"/>
          <p:nvPr/>
        </p:nvSpPr>
        <p:spPr>
          <a:xfrm>
            <a:off x="9278948" y="3435699"/>
            <a:ext cx="655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/>
              <a:t>Pág. 4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20EF8656-35EE-758C-2041-C268AE8ADA8A}"/>
              </a:ext>
            </a:extLst>
          </p:cNvPr>
          <p:cNvSpPr txBox="1"/>
          <p:nvPr/>
        </p:nvSpPr>
        <p:spPr>
          <a:xfrm>
            <a:off x="9278948" y="6340961"/>
            <a:ext cx="655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/>
              <a:t>Pág. 9</a:t>
            </a:r>
          </a:p>
        </p:txBody>
      </p:sp>
    </p:spTree>
    <p:extLst>
      <p:ext uri="{BB962C8B-B14F-4D97-AF65-F5344CB8AC3E}">
        <p14:creationId xmlns:p14="http://schemas.microsoft.com/office/powerpoint/2010/main" val="1018891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/>
              <a:t>Ferramenta de monitorização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21</a:t>
            </a:fld>
            <a:endParaRPr lang="pt-PT" sz="100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B7005DA-8120-C3CB-59F3-B3C079F5416C}"/>
              </a:ext>
            </a:extLst>
          </p:cNvPr>
          <p:cNvSpPr txBox="1"/>
          <p:nvPr/>
        </p:nvSpPr>
        <p:spPr>
          <a:xfrm>
            <a:off x="460513" y="1268476"/>
            <a:ext cx="1097964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b="1"/>
              <a:t>Renovações </a:t>
            </a:r>
          </a:p>
          <a:p>
            <a:endParaRPr lang="pt-PT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/>
              <a:t>Para o caso de operações / candidaturas onde se preveja a renovação de edifícios, é objetivo do programa que estas atinjam o patamar de </a:t>
            </a:r>
            <a:r>
              <a:rPr lang="pt-PT" sz="2000" b="1"/>
              <a:t>renovação média</a:t>
            </a:r>
            <a:r>
              <a:rPr lang="pt-PT" sz="2000"/>
              <a:t>, ou seja, um mínimo de </a:t>
            </a:r>
            <a:r>
              <a:rPr lang="pt-PT" sz="2000" b="1"/>
              <a:t>30% de redução de energia primária</a:t>
            </a:r>
            <a:r>
              <a:rPr lang="pt-PT" sz="200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0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/>
              <a:t>A operação em causa deve atingir, </a:t>
            </a:r>
            <a:r>
              <a:rPr lang="pt-PT" sz="2000" b="1"/>
              <a:t>em média</a:t>
            </a:r>
            <a:r>
              <a:rPr lang="pt-PT" sz="2000"/>
              <a:t>, este patamar.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0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/>
              <a:t>Desenvolvimento de uma </a:t>
            </a:r>
            <a:r>
              <a:rPr lang="pt-PT" sz="2000" b="1"/>
              <a:t>ferramenta auxiliar para a verificação e monitorização </a:t>
            </a:r>
            <a:r>
              <a:rPr lang="pt-PT" sz="2000"/>
              <a:t>da poupança média alcançada na operação.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0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/>
              <a:t>A disponibilizar oportunamente pelo PRR</a:t>
            </a:r>
          </a:p>
        </p:txBody>
      </p:sp>
      <p:pic>
        <p:nvPicPr>
          <p:cNvPr id="9" name="Gráfico 8" descr="Relógio destaque">
            <a:extLst>
              <a:ext uri="{FF2B5EF4-FFF2-40B4-BE49-F238E27FC236}">
                <a16:creationId xmlns:a16="http://schemas.microsoft.com/office/drawing/2014/main" id="{162B745E-CD86-A5E9-556A-F31FDEC7F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078" y="52978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98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/>
              <a:t>Ferramenta de monitorização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22</a:t>
            </a:fld>
            <a:endParaRPr lang="pt-PT" sz="100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048518E-4A5B-388C-511E-FDBC7006D6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435"/>
          <a:stretch/>
        </p:blipFill>
        <p:spPr>
          <a:xfrm>
            <a:off x="6746761" y="1261184"/>
            <a:ext cx="5335796" cy="153088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DB7005DA-8120-C3CB-59F3-B3C079F5416C}"/>
              </a:ext>
            </a:extLst>
          </p:cNvPr>
          <p:cNvSpPr txBox="1"/>
          <p:nvPr/>
        </p:nvSpPr>
        <p:spPr>
          <a:xfrm>
            <a:off x="460513" y="1268476"/>
            <a:ext cx="46906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b="1"/>
              <a:t>Análise </a:t>
            </a:r>
            <a:r>
              <a:rPr lang="pt-PT" sz="2000" b="1" i="1" err="1"/>
              <a:t>ex-ante</a:t>
            </a:r>
            <a:endParaRPr lang="pt-PT" sz="2000" b="1"/>
          </a:p>
          <a:p>
            <a:r>
              <a:rPr lang="pt-PT" sz="2000"/>
              <a:t>Avaliação energética do edifício, no seu estado inicial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341634C-FCF3-D8F3-DC3A-AEC833216AEB}"/>
              </a:ext>
            </a:extLst>
          </p:cNvPr>
          <p:cNvGrpSpPr/>
          <p:nvPr/>
        </p:nvGrpSpPr>
        <p:grpSpPr>
          <a:xfrm>
            <a:off x="460513" y="4736271"/>
            <a:ext cx="10307778" cy="1523596"/>
            <a:chOff x="460513" y="4736271"/>
            <a:chExt cx="10307778" cy="1523596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A307BE13-B9B8-FA7E-30A7-E0023224E7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45" t="1982" b="41546"/>
            <a:stretch/>
          </p:blipFill>
          <p:spPr>
            <a:xfrm>
              <a:off x="8061026" y="4736271"/>
              <a:ext cx="2707265" cy="1523596"/>
            </a:xfrm>
            <a:prstGeom prst="rect">
              <a:avLst/>
            </a:prstGeom>
          </p:spPr>
        </p:pic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6D4CA131-CC44-A112-7FAB-D5846AC1A2A4}"/>
                </a:ext>
              </a:extLst>
            </p:cNvPr>
            <p:cNvSpPr txBox="1"/>
            <p:nvPr/>
          </p:nvSpPr>
          <p:spPr>
            <a:xfrm>
              <a:off x="460513" y="4736271"/>
              <a:ext cx="469060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PT" sz="2000" b="1"/>
                <a:t>Determinação de poupanças</a:t>
              </a:r>
            </a:p>
            <a:p>
              <a:r>
                <a:rPr lang="pt-PT" sz="2000"/>
                <a:t>Avaliação das poupanças energéticas alcançadas com a intervenção</a:t>
              </a:r>
            </a:p>
          </p:txBody>
        </p:sp>
        <p:pic>
          <p:nvPicPr>
            <p:cNvPr id="24" name="Gráfico 23" descr="Antena de energia elétrica destaque">
              <a:extLst>
                <a:ext uri="{FF2B5EF4-FFF2-40B4-BE49-F238E27FC236}">
                  <a16:creationId xmlns:a16="http://schemas.microsoft.com/office/drawing/2014/main" id="{BFB5181A-61C8-4D09-6488-711E59B65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97960" y="4736271"/>
              <a:ext cx="478459" cy="478459"/>
            </a:xfrm>
            <a:prstGeom prst="rect">
              <a:avLst/>
            </a:prstGeom>
          </p:spPr>
        </p:pic>
        <p:pic>
          <p:nvPicPr>
            <p:cNvPr id="28" name="Gráfico 27" descr="Relâmpago destaque">
              <a:extLst>
                <a:ext uri="{FF2B5EF4-FFF2-40B4-BE49-F238E27FC236}">
                  <a16:creationId xmlns:a16="http://schemas.microsoft.com/office/drawing/2014/main" id="{7FC6165C-EBA3-A0B7-1119-6E44F34D0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4911" y="4870172"/>
              <a:ext cx="826879" cy="826879"/>
            </a:xfrm>
            <a:prstGeom prst="rect">
              <a:avLst/>
            </a:prstGeom>
          </p:spPr>
        </p:pic>
      </p:grpSp>
      <p:pic>
        <p:nvPicPr>
          <p:cNvPr id="3" name="Gráfico 2" descr="Edifício destaque">
            <a:extLst>
              <a:ext uri="{FF2B5EF4-FFF2-40B4-BE49-F238E27FC236}">
                <a16:creationId xmlns:a16="http://schemas.microsoft.com/office/drawing/2014/main" id="{E395F282-91F2-319C-F597-365F1F9801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83566" y="1268476"/>
            <a:ext cx="914400" cy="914400"/>
          </a:xfrm>
          <a:prstGeom prst="rect">
            <a:avLst/>
          </a:prstGeom>
        </p:spPr>
      </p:pic>
      <p:pic>
        <p:nvPicPr>
          <p:cNvPr id="4" name="Gráfico 3" descr="Casa destaque">
            <a:extLst>
              <a:ext uri="{FF2B5EF4-FFF2-40B4-BE49-F238E27FC236}">
                <a16:creationId xmlns:a16="http://schemas.microsoft.com/office/drawing/2014/main" id="{5FEBBD1D-2713-EDBC-C47A-737A6BEF3B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34957" y="1580802"/>
            <a:ext cx="586833" cy="586833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522FF253-1FFE-ECAC-007C-68E08F752FAC}"/>
              </a:ext>
            </a:extLst>
          </p:cNvPr>
          <p:cNvGrpSpPr/>
          <p:nvPr/>
        </p:nvGrpSpPr>
        <p:grpSpPr>
          <a:xfrm>
            <a:off x="460513" y="2956651"/>
            <a:ext cx="11622044" cy="1569317"/>
            <a:chOff x="460513" y="2956651"/>
            <a:chExt cx="11622044" cy="1569317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AEBAC9E1-9123-85A1-C697-9CA6ABD4F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46761" y="3002373"/>
              <a:ext cx="5335796" cy="1523595"/>
            </a:xfrm>
            <a:prstGeom prst="rect">
              <a:avLst/>
            </a:prstGeom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A86CD7D0-1D43-77BB-24EE-766A1367AF88}"/>
                </a:ext>
              </a:extLst>
            </p:cNvPr>
            <p:cNvSpPr txBox="1"/>
            <p:nvPr/>
          </p:nvSpPr>
          <p:spPr>
            <a:xfrm>
              <a:off x="460513" y="3002374"/>
              <a:ext cx="469060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PT" sz="2000" b="1"/>
                <a:t>Análise </a:t>
              </a:r>
              <a:r>
                <a:rPr lang="pt-PT" sz="2000" b="1" i="1" err="1"/>
                <a:t>ex-post</a:t>
              </a:r>
              <a:endParaRPr lang="pt-PT" sz="2000" b="1"/>
            </a:p>
            <a:p>
              <a:r>
                <a:rPr lang="pt-PT" sz="2000"/>
                <a:t>Avaliação energética do edifício após a intervenção</a:t>
              </a:r>
            </a:p>
          </p:txBody>
        </p:sp>
        <p:pic>
          <p:nvPicPr>
            <p:cNvPr id="5" name="Gráfico 4" descr="Edifício destaque">
              <a:extLst>
                <a:ext uri="{FF2B5EF4-FFF2-40B4-BE49-F238E27FC236}">
                  <a16:creationId xmlns:a16="http://schemas.microsoft.com/office/drawing/2014/main" id="{63E8DD3F-C37E-ABE7-CE16-BF3D5E8FC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83566" y="3002373"/>
              <a:ext cx="914400" cy="914400"/>
            </a:xfrm>
            <a:prstGeom prst="rect">
              <a:avLst/>
            </a:prstGeom>
          </p:spPr>
        </p:pic>
        <p:pic>
          <p:nvPicPr>
            <p:cNvPr id="6" name="Gráfico 5" descr="Casa destaque">
              <a:extLst>
                <a:ext uri="{FF2B5EF4-FFF2-40B4-BE49-F238E27FC236}">
                  <a16:creationId xmlns:a16="http://schemas.microsoft.com/office/drawing/2014/main" id="{26302983-6357-3BCE-85E4-6D13213C5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734957" y="3314699"/>
              <a:ext cx="586833" cy="586833"/>
            </a:xfrm>
            <a:prstGeom prst="rect">
              <a:avLst/>
            </a:prstGeom>
          </p:spPr>
        </p:pic>
        <p:pic>
          <p:nvPicPr>
            <p:cNvPr id="18" name="Gráfico 17" descr="Novo destaque">
              <a:extLst>
                <a:ext uri="{FF2B5EF4-FFF2-40B4-BE49-F238E27FC236}">
                  <a16:creationId xmlns:a16="http://schemas.microsoft.com/office/drawing/2014/main" id="{9619B0BB-18BF-7FB4-F510-79808642E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587534" y="2956651"/>
              <a:ext cx="459127" cy="4591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13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07ABD2F4-E14A-969A-2BF1-83BEB7FF5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" y="5528264"/>
            <a:ext cx="11795760" cy="77393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7EC6F92-2573-68D7-1CDB-8EBA830AB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114" y="2041350"/>
            <a:ext cx="5382163" cy="265024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/>
              <a:t>Preenchimento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23</a:t>
            </a:fld>
            <a:endParaRPr lang="pt-PT" sz="100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D684C74-59A0-C25C-CFFC-1362B8CC2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9267" y="1033671"/>
            <a:ext cx="2279699" cy="32343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EDB18EB-4C7F-3925-63D8-C410D05CC608}"/>
              </a:ext>
            </a:extLst>
          </p:cNvPr>
          <p:cNvSpPr/>
          <p:nvPr/>
        </p:nvSpPr>
        <p:spPr>
          <a:xfrm>
            <a:off x="11073383" y="4305212"/>
            <a:ext cx="354927" cy="163773"/>
          </a:xfrm>
          <a:prstGeom prst="roundRect">
            <a:avLst/>
          </a:prstGeom>
          <a:solidFill>
            <a:srgbClr val="C00000">
              <a:alpha val="25098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559EEADC-A0CF-4D1E-3593-15E592997366}"/>
              </a:ext>
            </a:extLst>
          </p:cNvPr>
          <p:cNvSpPr/>
          <p:nvPr/>
        </p:nvSpPr>
        <p:spPr>
          <a:xfrm>
            <a:off x="11471116" y="4307117"/>
            <a:ext cx="354927" cy="163773"/>
          </a:xfrm>
          <a:prstGeom prst="roundRect">
            <a:avLst/>
          </a:prstGeom>
          <a:solidFill>
            <a:schemeClr val="accent1">
              <a:alpha val="25098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7" name="Conexão reta unidirecional 16">
            <a:extLst>
              <a:ext uri="{FF2B5EF4-FFF2-40B4-BE49-F238E27FC236}">
                <a16:creationId xmlns:a16="http://schemas.microsoft.com/office/drawing/2014/main" id="{A78F12AC-3886-4CA7-D202-114E59EA03A6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6671733" y="4468985"/>
            <a:ext cx="4579114" cy="14373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87EDB399-DBE1-37E5-6230-62AF2C500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18" y="1033671"/>
            <a:ext cx="2933967" cy="416969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Gráfico 9" descr="Casa destaque">
            <a:extLst>
              <a:ext uri="{FF2B5EF4-FFF2-40B4-BE49-F238E27FC236}">
                <a16:creationId xmlns:a16="http://schemas.microsoft.com/office/drawing/2014/main" id="{3E887ECA-AEE1-6909-5B4C-2C29009F68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73383" y="1031021"/>
            <a:ext cx="914400" cy="914400"/>
          </a:xfrm>
          <a:prstGeom prst="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3AE2F13C-2C5C-FFEB-A450-4F36EAD28F4F}"/>
              </a:ext>
            </a:extLst>
          </p:cNvPr>
          <p:cNvSpPr/>
          <p:nvPr/>
        </p:nvSpPr>
        <p:spPr>
          <a:xfrm>
            <a:off x="1330960" y="2120484"/>
            <a:ext cx="771548" cy="108343"/>
          </a:xfrm>
          <a:prstGeom prst="roundRect">
            <a:avLst/>
          </a:prstGeom>
          <a:solidFill>
            <a:srgbClr val="7030A0">
              <a:alpha val="25098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A7E06373-2271-BBF9-2FFF-93DDA96850CE}"/>
              </a:ext>
            </a:extLst>
          </p:cNvPr>
          <p:cNvSpPr/>
          <p:nvPr/>
        </p:nvSpPr>
        <p:spPr>
          <a:xfrm>
            <a:off x="2651760" y="1110833"/>
            <a:ext cx="474858" cy="106614"/>
          </a:xfrm>
          <a:prstGeom prst="roundRect">
            <a:avLst/>
          </a:prstGeom>
          <a:solidFill>
            <a:srgbClr val="E0A97E">
              <a:alpha val="25098"/>
            </a:srgbClr>
          </a:solidFill>
          <a:ln>
            <a:solidFill>
              <a:srgbClr val="E0A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0" name="Conexão reta unidirecional 19">
            <a:extLst>
              <a:ext uri="{FF2B5EF4-FFF2-40B4-BE49-F238E27FC236}">
                <a16:creationId xmlns:a16="http://schemas.microsoft.com/office/drawing/2014/main" id="{7E54F1E6-4964-38F1-A554-41154B5761D1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677333" y="1217447"/>
            <a:ext cx="2211856" cy="4606882"/>
          </a:xfrm>
          <a:prstGeom prst="straightConnector1">
            <a:avLst/>
          </a:prstGeom>
          <a:ln>
            <a:solidFill>
              <a:srgbClr val="E0A9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xão reta unidirecional 21">
            <a:extLst>
              <a:ext uri="{FF2B5EF4-FFF2-40B4-BE49-F238E27FC236}">
                <a16:creationId xmlns:a16="http://schemas.microsoft.com/office/drawing/2014/main" id="{65267770-FB0D-CDFA-39BC-70BE724DB28A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1716734" y="2228827"/>
            <a:ext cx="3864493" cy="366021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ta unidirecional 24">
            <a:extLst>
              <a:ext uri="{FF2B5EF4-FFF2-40B4-BE49-F238E27FC236}">
                <a16:creationId xmlns:a16="http://schemas.microsoft.com/office/drawing/2014/main" id="{908DC5ED-4E6D-7C1D-C8CE-D455C0DD20B4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7443893" y="4470890"/>
            <a:ext cx="4204687" cy="144433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38AE1D1-2C95-9EDE-7AAC-0F4C86AD85C8}"/>
              </a:ext>
            </a:extLst>
          </p:cNvPr>
          <p:cNvSpPr txBox="1"/>
          <p:nvPr/>
        </p:nvSpPr>
        <p:spPr>
          <a:xfrm>
            <a:off x="2472200" y="5192980"/>
            <a:ext cx="735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1200"/>
              <a:t>Pág. 1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4BE03F59-E50A-783C-5F37-CB008F157961}"/>
              </a:ext>
            </a:extLst>
          </p:cNvPr>
          <p:cNvSpPr txBox="1"/>
          <p:nvPr/>
        </p:nvSpPr>
        <p:spPr>
          <a:xfrm>
            <a:off x="6045711" y="4285330"/>
            <a:ext cx="8014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/>
              <a:t>Pág. 5</a:t>
            </a:r>
          </a:p>
        </p:txBody>
      </p:sp>
    </p:spTree>
    <p:extLst>
      <p:ext uri="{BB962C8B-B14F-4D97-AF65-F5344CB8AC3E}">
        <p14:creationId xmlns:p14="http://schemas.microsoft.com/office/powerpoint/2010/main" val="211076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>
            <a:extLst>
              <a:ext uri="{FF2B5EF4-FFF2-40B4-BE49-F238E27FC236}">
                <a16:creationId xmlns:a16="http://schemas.microsoft.com/office/drawing/2014/main" id="{67845DFF-555A-B4DB-9161-96D4D222A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" y="5528264"/>
            <a:ext cx="11803092" cy="77441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A3CEA49-D70F-A754-4F45-BA8833E5F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180" y="1033671"/>
            <a:ext cx="2272786" cy="322845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0B149D9C-0C78-D55B-5DAF-BAF210189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075" y="2041350"/>
            <a:ext cx="5382163" cy="19851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D6AFA46-029F-2395-40EC-47A620E76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18" y="1033671"/>
            <a:ext cx="2939349" cy="41696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/>
              <a:t>Preenchimento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24</a:t>
            </a:fld>
            <a:endParaRPr lang="pt-PT" sz="100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F31C50E-B625-F05D-0A0E-F2BFF0C7B71F}"/>
              </a:ext>
            </a:extLst>
          </p:cNvPr>
          <p:cNvSpPr txBox="1"/>
          <p:nvPr/>
        </p:nvSpPr>
        <p:spPr>
          <a:xfrm>
            <a:off x="2472200" y="5192980"/>
            <a:ext cx="735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1200"/>
              <a:t>Pág. 1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207B9D1-EBCA-69C0-9688-4348B8016CA7}"/>
              </a:ext>
            </a:extLst>
          </p:cNvPr>
          <p:cNvSpPr txBox="1"/>
          <p:nvPr/>
        </p:nvSpPr>
        <p:spPr>
          <a:xfrm>
            <a:off x="6045711" y="4285330"/>
            <a:ext cx="8014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/>
              <a:t>Pág. 5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3AE2F13C-2C5C-FFEB-A450-4F36EAD28F4F}"/>
              </a:ext>
            </a:extLst>
          </p:cNvPr>
          <p:cNvSpPr/>
          <p:nvPr/>
        </p:nvSpPr>
        <p:spPr>
          <a:xfrm>
            <a:off x="1346200" y="2112864"/>
            <a:ext cx="771548" cy="108343"/>
          </a:xfrm>
          <a:prstGeom prst="roundRect">
            <a:avLst/>
          </a:prstGeom>
          <a:solidFill>
            <a:srgbClr val="7030A0">
              <a:alpha val="25098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A7E06373-2271-BBF9-2FFF-93DDA96850CE}"/>
              </a:ext>
            </a:extLst>
          </p:cNvPr>
          <p:cNvSpPr/>
          <p:nvPr/>
        </p:nvSpPr>
        <p:spPr>
          <a:xfrm>
            <a:off x="2651760" y="1100673"/>
            <a:ext cx="474858" cy="106614"/>
          </a:xfrm>
          <a:prstGeom prst="roundRect">
            <a:avLst/>
          </a:prstGeom>
          <a:solidFill>
            <a:srgbClr val="E0A97E">
              <a:alpha val="25098"/>
            </a:srgbClr>
          </a:solidFill>
          <a:ln>
            <a:solidFill>
              <a:srgbClr val="E0A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0" name="Conexão reta unidirecional 19">
            <a:extLst>
              <a:ext uri="{FF2B5EF4-FFF2-40B4-BE49-F238E27FC236}">
                <a16:creationId xmlns:a16="http://schemas.microsoft.com/office/drawing/2014/main" id="{7E54F1E6-4964-38F1-A554-41154B5761D1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677333" y="1207287"/>
            <a:ext cx="2211856" cy="4606882"/>
          </a:xfrm>
          <a:prstGeom prst="straightConnector1">
            <a:avLst/>
          </a:prstGeom>
          <a:ln>
            <a:solidFill>
              <a:srgbClr val="E0A9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xão reta unidirecional 21">
            <a:extLst>
              <a:ext uri="{FF2B5EF4-FFF2-40B4-BE49-F238E27FC236}">
                <a16:creationId xmlns:a16="http://schemas.microsoft.com/office/drawing/2014/main" id="{65267770-FB0D-CDFA-39BC-70BE724DB28A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1731974" y="2221207"/>
            <a:ext cx="3864493" cy="366021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áfico 5" descr="Edifício destaque">
            <a:extLst>
              <a:ext uri="{FF2B5EF4-FFF2-40B4-BE49-F238E27FC236}">
                <a16:creationId xmlns:a16="http://schemas.microsoft.com/office/drawing/2014/main" id="{A7579683-CD52-6E94-A989-C9EC00BD30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75382" y="1033671"/>
            <a:ext cx="914400" cy="914400"/>
          </a:xfrm>
          <a:prstGeom prst="rect">
            <a:avLst/>
          </a:prstGeom>
        </p:spPr>
      </p:pic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96807581-A101-DCCC-FCA7-99A1B8A43013}"/>
              </a:ext>
            </a:extLst>
          </p:cNvPr>
          <p:cNvSpPr/>
          <p:nvPr/>
        </p:nvSpPr>
        <p:spPr>
          <a:xfrm>
            <a:off x="11126284" y="2931780"/>
            <a:ext cx="354927" cy="163773"/>
          </a:xfrm>
          <a:prstGeom prst="roundRect">
            <a:avLst/>
          </a:prstGeom>
          <a:solidFill>
            <a:srgbClr val="C00000">
              <a:alpha val="25098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871F7832-7526-BD33-FC41-4236D26095C4}"/>
              </a:ext>
            </a:extLst>
          </p:cNvPr>
          <p:cNvSpPr/>
          <p:nvPr/>
        </p:nvSpPr>
        <p:spPr>
          <a:xfrm>
            <a:off x="11513151" y="2924965"/>
            <a:ext cx="354927" cy="163773"/>
          </a:xfrm>
          <a:prstGeom prst="roundRect">
            <a:avLst/>
          </a:prstGeom>
          <a:solidFill>
            <a:schemeClr val="accent1">
              <a:alpha val="25098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4" name="Conexão reta unidirecional 23">
            <a:extLst>
              <a:ext uri="{FF2B5EF4-FFF2-40B4-BE49-F238E27FC236}">
                <a16:creationId xmlns:a16="http://schemas.microsoft.com/office/drawing/2014/main" id="{B2A1790E-FCFD-561C-BA6C-61752464F051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8081010" y="3095553"/>
            <a:ext cx="3222738" cy="282899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8ACF8EE6-EA15-7B6D-EA2D-6B38CF8714D1}"/>
              </a:ext>
            </a:extLst>
          </p:cNvPr>
          <p:cNvSpPr/>
          <p:nvPr/>
        </p:nvSpPr>
        <p:spPr>
          <a:xfrm>
            <a:off x="11330271" y="3485428"/>
            <a:ext cx="354927" cy="163773"/>
          </a:xfrm>
          <a:prstGeom prst="roundRect">
            <a:avLst/>
          </a:prstGeom>
          <a:solidFill>
            <a:srgbClr val="42A548">
              <a:alpha val="25098"/>
            </a:srgbClr>
          </a:solidFill>
          <a:ln>
            <a:solidFill>
              <a:srgbClr val="41A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0" name="Conexão reta unidirecional 29">
            <a:extLst>
              <a:ext uri="{FF2B5EF4-FFF2-40B4-BE49-F238E27FC236}">
                <a16:creationId xmlns:a16="http://schemas.microsoft.com/office/drawing/2014/main" id="{0DBC1EAB-3900-1961-9D9F-DE8E06552B21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8183880" y="3649201"/>
            <a:ext cx="3323855" cy="2275349"/>
          </a:xfrm>
          <a:prstGeom prst="straightConnector1">
            <a:avLst/>
          </a:prstGeom>
          <a:ln>
            <a:solidFill>
              <a:srgbClr val="42A5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xão reta unidirecional 40">
            <a:extLst>
              <a:ext uri="{FF2B5EF4-FFF2-40B4-BE49-F238E27FC236}">
                <a16:creationId xmlns:a16="http://schemas.microsoft.com/office/drawing/2014/main" id="{A082487C-B114-A9FE-9B2A-352B776CD5EB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9850120" y="3088738"/>
            <a:ext cx="1840495" cy="2844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E17CCC38-4105-EBEF-BB04-4F6AA531E4EB}"/>
              </a:ext>
            </a:extLst>
          </p:cNvPr>
          <p:cNvSpPr/>
          <p:nvPr/>
        </p:nvSpPr>
        <p:spPr>
          <a:xfrm>
            <a:off x="11167360" y="3209714"/>
            <a:ext cx="354927" cy="163773"/>
          </a:xfrm>
          <a:prstGeom prst="roundRect">
            <a:avLst/>
          </a:prstGeom>
          <a:solidFill>
            <a:srgbClr val="002060">
              <a:alpha val="25098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5" name="Conexão reta unidirecional 44">
            <a:extLst>
              <a:ext uri="{FF2B5EF4-FFF2-40B4-BE49-F238E27FC236}">
                <a16:creationId xmlns:a16="http://schemas.microsoft.com/office/drawing/2014/main" id="{83147FAA-7A1A-69B4-1F02-E7F199BA49C3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8877300" y="3373487"/>
            <a:ext cx="2467524" cy="255106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44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3" grpId="0" animBg="1"/>
      <p:bldP spid="28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/>
              <a:t>Preenchimento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25</a:t>
            </a:fld>
            <a:endParaRPr lang="pt-PT" sz="100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44A6827-83D2-2F57-2A85-ED6892E7A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62" y="1211741"/>
            <a:ext cx="11428857" cy="96188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67EF324-E44B-474F-8DFD-DF8DEDD93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60" y="2343547"/>
            <a:ext cx="11428861" cy="86359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193B3184-3529-DC54-D1BD-AF8345755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60" y="3838873"/>
            <a:ext cx="3639251" cy="143877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C3939D1-9AC5-E10C-E840-7DDAF5A8D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300" y="5426144"/>
            <a:ext cx="9380219" cy="101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8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/>
              <a:t>O que reter…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26</a:t>
            </a:fld>
            <a:endParaRPr lang="pt-PT" sz="10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A6D861C-9B34-FE1C-A452-A9B9D1B74E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8" t="30510" r="5071" b="5235"/>
          <a:stretch/>
        </p:blipFill>
        <p:spPr>
          <a:xfrm>
            <a:off x="0" y="891250"/>
            <a:ext cx="2846750" cy="596674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E14F8EF-87D8-FA9C-D8ED-D4D6C14CAB26}"/>
              </a:ext>
            </a:extLst>
          </p:cNvPr>
          <p:cNvSpPr txBox="1"/>
          <p:nvPr/>
        </p:nvSpPr>
        <p:spPr>
          <a:xfrm>
            <a:off x="3155859" y="1268476"/>
            <a:ext cx="825128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000" b="1"/>
              <a:t>Certificado Energético</a:t>
            </a:r>
          </a:p>
          <a:p>
            <a:pPr marL="541338" indent="-182563" algn="just">
              <a:buFont typeface="Arial" panose="020B0604020202020204" pitchFamily="34" charset="0"/>
              <a:buChar char="•"/>
            </a:pPr>
            <a:r>
              <a:rPr lang="pt-PT" sz="2000"/>
              <a:t>Pode ser emitido para </a:t>
            </a:r>
            <a:r>
              <a:rPr lang="pt-PT" sz="2000" b="1"/>
              <a:t>parte de um edifício ou </a:t>
            </a:r>
            <a:r>
              <a:rPr lang="pt-PT" sz="2000"/>
              <a:t>para a sua </a:t>
            </a:r>
            <a:r>
              <a:rPr lang="pt-PT" sz="2000" b="1"/>
              <a:t>totalidade</a:t>
            </a:r>
            <a:r>
              <a:rPr lang="pt-PT" sz="2000"/>
              <a:t> para acesso a instrumentos de financiamento</a:t>
            </a:r>
          </a:p>
          <a:p>
            <a:pPr marL="541338" indent="-182563" algn="just">
              <a:buFont typeface="Arial" panose="020B0604020202020204" pitchFamily="34" charset="0"/>
              <a:buChar char="•"/>
            </a:pPr>
            <a:r>
              <a:rPr lang="pt-PT" sz="2000"/>
              <a:t>Ferramenta por excelência para a monitorização e verificação da </a:t>
            </a:r>
            <a:r>
              <a:rPr lang="pt-PT" sz="2000" b="1"/>
              <a:t>situação </a:t>
            </a:r>
            <a:r>
              <a:rPr lang="pt-PT" sz="2000" b="1" i="1" err="1"/>
              <a:t>ex-ante</a:t>
            </a:r>
            <a:r>
              <a:rPr lang="pt-PT" sz="2000" b="1"/>
              <a:t> e </a:t>
            </a:r>
            <a:r>
              <a:rPr lang="pt-PT" sz="2000" b="1" i="1" err="1"/>
              <a:t>ex-post</a:t>
            </a:r>
            <a:endParaRPr lang="pt-PT" sz="2000" b="1"/>
          </a:p>
          <a:p>
            <a:pPr algn="just"/>
            <a:endParaRPr lang="pt-PT" sz="2000" b="1"/>
          </a:p>
          <a:p>
            <a:pPr algn="just"/>
            <a:endParaRPr lang="pt-PT" sz="2000" b="1"/>
          </a:p>
          <a:p>
            <a:pPr algn="just"/>
            <a:r>
              <a:rPr lang="pt-PT" sz="2000" b="1"/>
              <a:t>Construção nova</a:t>
            </a:r>
          </a:p>
          <a:p>
            <a:pPr marL="541338" indent="-182563" algn="just">
              <a:buFont typeface="Arial" panose="020B0604020202020204" pitchFamily="34" charset="0"/>
              <a:buChar char="•"/>
            </a:pPr>
            <a:r>
              <a:rPr lang="pt-PT" sz="2000"/>
              <a:t>Deve atingir o </a:t>
            </a:r>
            <a:r>
              <a:rPr lang="pt-PT" sz="2000" b="1"/>
              <a:t>patamar NZEB20</a:t>
            </a:r>
          </a:p>
          <a:p>
            <a:pPr algn="just"/>
            <a:endParaRPr lang="pt-PT" sz="2000" b="1"/>
          </a:p>
          <a:p>
            <a:pPr algn="just"/>
            <a:endParaRPr lang="pt-PT" sz="2000" b="1"/>
          </a:p>
          <a:p>
            <a:pPr algn="just"/>
            <a:r>
              <a:rPr lang="pt-PT" sz="2000" b="1"/>
              <a:t>Renovações </a:t>
            </a:r>
          </a:p>
          <a:p>
            <a:pPr marL="541338" indent="-182563" algn="just">
              <a:buFont typeface="Arial" panose="020B0604020202020204" pitchFamily="34" charset="0"/>
              <a:buChar char="•"/>
            </a:pPr>
            <a:r>
              <a:rPr lang="pt-PT" sz="2000"/>
              <a:t>Devem atingir o patamar de </a:t>
            </a:r>
            <a:r>
              <a:rPr lang="pt-PT" sz="2000" b="1"/>
              <a:t>renovação média</a:t>
            </a:r>
            <a:r>
              <a:rPr lang="pt-PT" sz="2000"/>
              <a:t>, com um mínimo de </a:t>
            </a:r>
            <a:r>
              <a:rPr lang="pt-PT" sz="2000" b="1"/>
              <a:t>30% de redução de energia primária</a:t>
            </a:r>
          </a:p>
          <a:p>
            <a:endParaRPr lang="pt-PT" sz="2000" b="1"/>
          </a:p>
          <a:p>
            <a:pPr marL="457200" indent="-457200">
              <a:buAutoNum type="arabicPeriod"/>
            </a:pPr>
            <a:endParaRPr lang="pt-PT" sz="2000"/>
          </a:p>
        </p:txBody>
      </p:sp>
    </p:spTree>
    <p:extLst>
      <p:ext uri="{BB962C8B-B14F-4D97-AF65-F5344CB8AC3E}">
        <p14:creationId xmlns:p14="http://schemas.microsoft.com/office/powerpoint/2010/main" val="336574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B7E9247-A4DF-5F40-A911-641D392CB4E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20" b="1052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2426D3-94BA-E944-8EA0-458A25FEB925}"/>
              </a:ext>
            </a:extLst>
          </p:cNvPr>
          <p:cNvSpPr txBox="1"/>
          <p:nvPr/>
        </p:nvSpPr>
        <p:spPr>
          <a:xfrm>
            <a:off x="5882154" y="2762517"/>
            <a:ext cx="4774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0" b="1">
                <a:solidFill>
                  <a:schemeClr val="bg1"/>
                </a:solidFill>
                <a:latin typeface="+mj-lt"/>
              </a:rPr>
              <a:t>Obrigado!</a:t>
            </a:r>
          </a:p>
        </p:txBody>
      </p:sp>
      <p:pic>
        <p:nvPicPr>
          <p:cNvPr id="6" name="Gráfico 5" descr="Globo terrestre, África e Europa">
            <a:extLst>
              <a:ext uri="{FF2B5EF4-FFF2-40B4-BE49-F238E27FC236}">
                <a16:creationId xmlns:a16="http://schemas.microsoft.com/office/drawing/2014/main" id="{B1F7E289-D3E3-4E65-8D17-EEB29CC28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1949" y="5059397"/>
            <a:ext cx="477552" cy="477552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43951988-7181-43B2-89E6-04526B064A3B}"/>
              </a:ext>
            </a:extLst>
          </p:cNvPr>
          <p:cNvSpPr/>
          <p:nvPr/>
        </p:nvSpPr>
        <p:spPr>
          <a:xfrm>
            <a:off x="2035177" y="5100515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spcBef>
                <a:spcPts val="750"/>
              </a:spcBef>
              <a:defRPr/>
            </a:pPr>
            <a:r>
              <a:rPr lang="en-GB">
                <a:solidFill>
                  <a:prstClr val="black"/>
                </a:solidFill>
                <a:cs typeface="Arial" panose="020B0604020202020204" pitchFamily="34" charset="0"/>
              </a:rPr>
              <a:t>sce.pt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B58D5E51-89C5-4A28-9F96-41D263B74EEB}"/>
              </a:ext>
            </a:extLst>
          </p:cNvPr>
          <p:cNvGrpSpPr/>
          <p:nvPr/>
        </p:nvGrpSpPr>
        <p:grpSpPr>
          <a:xfrm>
            <a:off x="1660059" y="2298395"/>
            <a:ext cx="1969741" cy="998029"/>
            <a:chOff x="1535579" y="2181116"/>
            <a:chExt cx="1969741" cy="998029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B733682-0302-4A28-A3DC-643373159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579" y="2181116"/>
              <a:ext cx="1849690" cy="937001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5D5EF5E4-A392-444B-9160-BAB3C8D92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10" t="34710" b="19201"/>
            <a:stretch/>
          </p:blipFill>
          <p:spPr>
            <a:xfrm>
              <a:off x="3119755" y="2793879"/>
              <a:ext cx="385565" cy="385266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7239C0D7-9BF8-F24D-DFB5-C5F52157CFE1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27</a:t>
            </a:fld>
            <a:endParaRPr lang="pt-PT" sz="1000"/>
          </a:p>
        </p:txBody>
      </p:sp>
      <p:sp>
        <p:nvSpPr>
          <p:cNvPr id="20" name="Marcador de Posição do Texto 11">
            <a:extLst>
              <a:ext uri="{FF2B5EF4-FFF2-40B4-BE49-F238E27FC236}">
                <a16:creationId xmlns:a16="http://schemas.microsoft.com/office/drawing/2014/main" id="{BB7E5944-356C-7A7B-89C8-77EE43D99C56}"/>
              </a:ext>
            </a:extLst>
          </p:cNvPr>
          <p:cNvSpPr txBox="1">
            <a:spLocks/>
          </p:cNvSpPr>
          <p:nvPr/>
        </p:nvSpPr>
        <p:spPr>
          <a:xfrm>
            <a:off x="2019501" y="4241914"/>
            <a:ext cx="3780000" cy="42911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nuno.baptista@adene.pt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10228475-D29B-8618-FD48-FAB690CA78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083" t="43550" r="28834" b="48797"/>
          <a:stretch/>
        </p:blipFill>
        <p:spPr>
          <a:xfrm>
            <a:off x="1550774" y="3733683"/>
            <a:ext cx="525639" cy="477552"/>
          </a:xfrm>
          <a:prstGeom prst="rect">
            <a:avLst/>
          </a:prstGeom>
        </p:spPr>
      </p:pic>
      <p:sp>
        <p:nvSpPr>
          <p:cNvPr id="22" name="Marcador de Posição do Texto 11">
            <a:extLst>
              <a:ext uri="{FF2B5EF4-FFF2-40B4-BE49-F238E27FC236}">
                <a16:creationId xmlns:a16="http://schemas.microsoft.com/office/drawing/2014/main" id="{7CACB6ED-55BE-615E-7F11-7C45787D6774}"/>
              </a:ext>
            </a:extLst>
          </p:cNvPr>
          <p:cNvSpPr txBox="1">
            <a:spLocks/>
          </p:cNvSpPr>
          <p:nvPr/>
        </p:nvSpPr>
        <p:spPr>
          <a:xfrm>
            <a:off x="2019501" y="3810778"/>
            <a:ext cx="3780000" cy="36551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800">
                <a:solidFill>
                  <a:prstClr val="black"/>
                </a:solidFill>
                <a:cs typeface="Arial" panose="020B0604020202020204" pitchFamily="34" charset="0"/>
              </a:rPr>
              <a:t>Nuno Baptista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530BA94F-5371-2FA4-A0A4-F6EE8A95C3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083" t="51652" r="28834" b="40695"/>
          <a:stretch/>
        </p:blipFill>
        <p:spPr>
          <a:xfrm>
            <a:off x="1550774" y="4178323"/>
            <a:ext cx="525639" cy="47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56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 dirty="0"/>
              <a:t>Domínios de intervenção climáticos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3</a:t>
            </a:fld>
            <a:endParaRPr lang="pt-PT" sz="100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6585686-91A0-3B7E-8FEB-5BBAFFC175F8}"/>
              </a:ext>
            </a:extLst>
          </p:cNvPr>
          <p:cNvSpPr txBox="1"/>
          <p:nvPr/>
        </p:nvSpPr>
        <p:spPr>
          <a:xfrm>
            <a:off x="3155859" y="1268476"/>
            <a:ext cx="8624662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b="1" dirty="0"/>
              <a:t>025bis</a:t>
            </a:r>
          </a:p>
          <a:p>
            <a:r>
              <a:rPr lang="pt-PT" dirty="0"/>
              <a:t>Renovação do parque habitacional existente visando a eficiência energética, projetos de demonstração e medidas de apoio, conformes com critérios de eficiência energética. </a:t>
            </a:r>
          </a:p>
          <a:p>
            <a:endParaRPr lang="pt-PT" sz="2000" b="1" dirty="0"/>
          </a:p>
          <a:p>
            <a:r>
              <a:rPr lang="pt-PT" sz="2000" b="1" dirty="0"/>
              <a:t>024ter</a:t>
            </a:r>
          </a:p>
          <a:p>
            <a:r>
              <a:rPr lang="pt-PT" dirty="0"/>
              <a:t>Projetos de eficiência energética e de demonstração de energia nas PME ou nas grandes empresas e medidas de apoio, conformes com critérios de eficiência energética. </a:t>
            </a:r>
          </a:p>
          <a:p>
            <a:endParaRPr lang="pt-PT" sz="2000" b="1" dirty="0"/>
          </a:p>
          <a:p>
            <a:r>
              <a:rPr lang="pt-PT" sz="2000" b="1" dirty="0"/>
              <a:t>026bis</a:t>
            </a:r>
          </a:p>
          <a:p>
            <a:r>
              <a:rPr lang="pt-PT" dirty="0"/>
              <a:t>Renovação de infraestruturas públicas visando a eficiência energética ou medidas de eficiência energética relativas a tais infraestruturas, projetos de demonstração e medidas de apoio, em conformidade com critérios de eficiência energética. </a:t>
            </a:r>
          </a:p>
          <a:p>
            <a:endParaRPr lang="pt-PT" sz="2000" dirty="0"/>
          </a:p>
          <a:p>
            <a:endParaRPr lang="pt-PT" sz="2000" dirty="0"/>
          </a:p>
          <a:p>
            <a:r>
              <a:rPr lang="pt-PT" sz="2000" dirty="0"/>
              <a:t>Se o objetivo da medida </a:t>
            </a:r>
            <a:r>
              <a:rPr lang="pt-PT" sz="2000" b="1" dirty="0"/>
              <a:t>consistir em alcançar, em média, pelo menos uma renovação de nível médio</a:t>
            </a:r>
            <a:r>
              <a:rPr lang="pt-PT" sz="2000" dirty="0"/>
              <a:t>, tal como definido na Recomendação (UE) 2019/786 da Comissão sobre a renovação dos edifícios.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3D501B3-1D7C-BED4-6083-E0A84B55FA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7" t="789" r="864" b="939"/>
          <a:stretch/>
        </p:blipFill>
        <p:spPr>
          <a:xfrm>
            <a:off x="2266" y="886838"/>
            <a:ext cx="2844484" cy="597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39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/>
              <a:t>Graus de renovação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4</a:t>
            </a:fld>
            <a:endParaRPr lang="pt-PT" sz="100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6585686-91A0-3B7E-8FEB-5BBAFFC175F8}"/>
              </a:ext>
            </a:extLst>
          </p:cNvPr>
          <p:cNvSpPr txBox="1"/>
          <p:nvPr/>
        </p:nvSpPr>
        <p:spPr>
          <a:xfrm>
            <a:off x="3155859" y="1268476"/>
            <a:ext cx="8624662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b="1"/>
              <a:t>Recomendação (UE) 2019/786 </a:t>
            </a:r>
            <a:r>
              <a:rPr lang="pt-PT" sz="2000"/>
              <a:t>da Comissão, de 8 maio de 2019</a:t>
            </a:r>
          </a:p>
          <a:p>
            <a:endParaRPr lang="pt-PT" sz="2000"/>
          </a:p>
          <a:p>
            <a:r>
              <a:rPr lang="pt-PT" sz="2000"/>
              <a:t>Os seguintes graus de renovação foram definidos no contexto do Observatório do Parque Imobiliário da UE com base nas poupanças de energia primária: </a:t>
            </a:r>
          </a:p>
          <a:p>
            <a:endParaRPr lang="pt-PT" sz="2000" b="1"/>
          </a:p>
          <a:p>
            <a:endParaRPr lang="pt-PT" sz="2000" b="1"/>
          </a:p>
          <a:p>
            <a:pPr lvl="1"/>
            <a:r>
              <a:rPr lang="pt-PT" sz="2000" b="1"/>
              <a:t>Renovação Ligeira</a:t>
            </a:r>
          </a:p>
          <a:p>
            <a:pPr lvl="1"/>
            <a:r>
              <a:rPr lang="pt-PT" sz="2000"/>
              <a:t>Onde se verifique uma poupança de energia primária inferior a 30%</a:t>
            </a:r>
          </a:p>
          <a:p>
            <a:pPr lvl="1"/>
            <a:endParaRPr lang="pt-PT" sz="2000"/>
          </a:p>
          <a:p>
            <a:pPr lvl="1"/>
            <a:endParaRPr lang="pt-PT" sz="2000"/>
          </a:p>
          <a:p>
            <a:pPr lvl="1"/>
            <a:r>
              <a:rPr lang="pt-PT" sz="2000" b="1"/>
              <a:t>Renovação Média</a:t>
            </a:r>
          </a:p>
          <a:p>
            <a:pPr lvl="1"/>
            <a:r>
              <a:rPr lang="pt-PT" sz="2000"/>
              <a:t>Onde se verifique uma poupança de energia primária entre 30% e 60%</a:t>
            </a:r>
          </a:p>
          <a:p>
            <a:pPr lvl="1"/>
            <a:endParaRPr lang="pt-PT" sz="2000"/>
          </a:p>
          <a:p>
            <a:pPr lvl="1"/>
            <a:endParaRPr lang="pt-PT" sz="2000"/>
          </a:p>
          <a:p>
            <a:pPr lvl="1"/>
            <a:r>
              <a:rPr lang="pt-PT" sz="2000" b="1"/>
              <a:t>Renovação Profunda</a:t>
            </a:r>
          </a:p>
          <a:p>
            <a:pPr lvl="1"/>
            <a:r>
              <a:rPr lang="pt-PT" sz="2000"/>
              <a:t>Onde se verifique uma poupança de energia primária superior a 60%</a:t>
            </a:r>
          </a:p>
          <a:p>
            <a:endParaRPr lang="pt-PT" sz="20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95A17D7-4573-5BF2-D182-369034F97BB0}"/>
              </a:ext>
            </a:extLst>
          </p:cNvPr>
          <p:cNvSpPr/>
          <p:nvPr/>
        </p:nvSpPr>
        <p:spPr>
          <a:xfrm>
            <a:off x="3312160" y="4145280"/>
            <a:ext cx="8239760" cy="11582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736A42D-6CF1-7294-624A-7734D2FB4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8" t="988" r="2589" b="1926"/>
          <a:stretch/>
        </p:blipFill>
        <p:spPr>
          <a:xfrm>
            <a:off x="0" y="886687"/>
            <a:ext cx="2846566" cy="597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3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/>
              <a:t>Avaliação e monitorização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5</a:t>
            </a:fld>
            <a:endParaRPr lang="pt-PT" sz="100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6585686-91A0-3B7E-8FEB-5BBAFFC175F8}"/>
              </a:ext>
            </a:extLst>
          </p:cNvPr>
          <p:cNvSpPr txBox="1"/>
          <p:nvPr/>
        </p:nvSpPr>
        <p:spPr>
          <a:xfrm>
            <a:off x="3155859" y="1268476"/>
            <a:ext cx="86246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000" b="1"/>
              <a:t>Avaliação </a:t>
            </a:r>
            <a:r>
              <a:rPr lang="pt-PT" sz="2000" b="1" i="1" err="1"/>
              <a:t>ex-ante</a:t>
            </a:r>
            <a:endParaRPr lang="pt-PT" sz="2000" b="1" i="1"/>
          </a:p>
          <a:p>
            <a:pPr algn="just"/>
            <a:r>
              <a:rPr lang="pt-PT" sz="2000"/>
              <a:t>Relativo ao desenvolvimento de um facto (…) antes da sua ocorrência</a:t>
            </a:r>
          </a:p>
          <a:p>
            <a:pPr algn="just"/>
            <a:endParaRPr lang="pt-PT" sz="2000"/>
          </a:p>
          <a:p>
            <a:pPr algn="just"/>
            <a:r>
              <a:rPr lang="pt-PT" sz="2000" b="1"/>
              <a:t>Avaliação </a:t>
            </a:r>
            <a:r>
              <a:rPr lang="pt-PT" sz="2000" b="1" i="1" err="1"/>
              <a:t>ex-post</a:t>
            </a:r>
            <a:endParaRPr lang="pt-PT" sz="2000" b="1" i="1"/>
          </a:p>
          <a:p>
            <a:pPr algn="just"/>
            <a:r>
              <a:rPr lang="pt-PT" sz="2000"/>
              <a:t>Relativo ao desenvolvimento de um facto (…) depois da sua ocorrência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5A5F190-4707-AFA4-0174-D0E1AC451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742" y="3825239"/>
            <a:ext cx="1852779" cy="263313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75C0C3-8337-133C-1C09-5E09AE617A54}"/>
              </a:ext>
            </a:extLst>
          </p:cNvPr>
          <p:cNvSpPr txBox="1"/>
          <p:nvPr/>
        </p:nvSpPr>
        <p:spPr>
          <a:xfrm>
            <a:off x="3155860" y="3794033"/>
            <a:ext cx="55140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000"/>
              <a:t>O </a:t>
            </a:r>
            <a:r>
              <a:rPr lang="pt-PT" sz="2000" b="1"/>
              <a:t>Certificado Energético </a:t>
            </a:r>
            <a:r>
              <a:rPr lang="pt-PT" sz="2000"/>
              <a:t>é a ferramenta por excelência para aferição dos resultados, por permitir </a:t>
            </a:r>
            <a:r>
              <a:rPr lang="pt-PT" sz="2000" b="1"/>
              <a:t>comparar os respetivos indicadores </a:t>
            </a:r>
            <a:r>
              <a:rPr lang="pt-PT" sz="2000"/>
              <a:t>entre o certificado inicial (antes da renovação) e certificado final (após a renovação).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B39875F-8EAB-528F-87D1-8066A14DCE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8" t="1511" r="1532" b="1365"/>
          <a:stretch/>
        </p:blipFill>
        <p:spPr>
          <a:xfrm>
            <a:off x="-3795" y="891540"/>
            <a:ext cx="2850360" cy="596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9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/>
              <a:t>Eventual incomparabilidade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6</a:t>
            </a:fld>
            <a:endParaRPr lang="pt-PT" sz="100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6585686-91A0-3B7E-8FEB-5BBAFFC175F8}"/>
              </a:ext>
            </a:extLst>
          </p:cNvPr>
          <p:cNvSpPr txBox="1"/>
          <p:nvPr/>
        </p:nvSpPr>
        <p:spPr>
          <a:xfrm>
            <a:off x="3155859" y="1268476"/>
            <a:ext cx="838082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dirty="0"/>
              <a:t>Alteração (significativa) que impede a comparação </a:t>
            </a:r>
            <a:r>
              <a:rPr lang="pt-PT" sz="2000" i="1" dirty="0" err="1"/>
              <a:t>ex-ante</a:t>
            </a:r>
            <a:r>
              <a:rPr lang="pt-PT" sz="2000" i="1" dirty="0"/>
              <a:t> </a:t>
            </a:r>
            <a:r>
              <a:rPr lang="pt-PT" sz="2000" dirty="0"/>
              <a:t>/</a:t>
            </a:r>
            <a:r>
              <a:rPr lang="pt-PT" sz="2000" i="1" dirty="0"/>
              <a:t> </a:t>
            </a:r>
            <a:r>
              <a:rPr lang="pt-PT" sz="2000" i="1" dirty="0" err="1"/>
              <a:t>ex-post</a:t>
            </a:r>
            <a:endParaRPr lang="pt-P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/>
              <a:t>HAB &gt; C&amp;S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/>
              <a:t>C&amp;S &gt; HAB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/>
              <a:t>Uso tipo 1 &gt; uso tipo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/>
              <a:t>Sem ocupação &gt; com ocupação</a:t>
            </a:r>
          </a:p>
        </p:txBody>
      </p:sp>
      <p:pic>
        <p:nvPicPr>
          <p:cNvPr id="7" name="Gráfico 6" descr="Edifício destaque">
            <a:extLst>
              <a:ext uri="{FF2B5EF4-FFF2-40B4-BE49-F238E27FC236}">
                <a16:creationId xmlns:a16="http://schemas.microsoft.com/office/drawing/2014/main" id="{9F174B61-4A50-0197-9DD1-18B947C52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6046" y="5425740"/>
            <a:ext cx="914400" cy="914400"/>
          </a:xfrm>
          <a:prstGeom prst="rect">
            <a:avLst/>
          </a:prstGeom>
        </p:spPr>
      </p:pic>
      <p:pic>
        <p:nvPicPr>
          <p:cNvPr id="9" name="Gráfico 8" descr="Casa destaque">
            <a:extLst>
              <a:ext uri="{FF2B5EF4-FFF2-40B4-BE49-F238E27FC236}">
                <a16:creationId xmlns:a16="http://schemas.microsoft.com/office/drawing/2014/main" id="{D08A5A0C-4E90-0156-E413-AFC978180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6046" y="4117546"/>
            <a:ext cx="914400" cy="9144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9B3A630-8C17-446D-250B-94E42210ED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68" r="27828"/>
          <a:stretch/>
        </p:blipFill>
        <p:spPr>
          <a:xfrm>
            <a:off x="0" y="891538"/>
            <a:ext cx="2846564" cy="5966462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14CC30EA-936C-A804-6D1F-54889598C75F}"/>
              </a:ext>
            </a:extLst>
          </p:cNvPr>
          <p:cNvSpPr txBox="1"/>
          <p:nvPr/>
        </p:nvSpPr>
        <p:spPr>
          <a:xfrm>
            <a:off x="3155859" y="3094816"/>
            <a:ext cx="838082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b="1" dirty="0"/>
              <a:t>Proposta</a:t>
            </a:r>
          </a:p>
          <a:p>
            <a:r>
              <a:rPr lang="pt-PT" sz="2000" dirty="0"/>
              <a:t>Caracterização do cenário </a:t>
            </a:r>
            <a:r>
              <a:rPr lang="pt-PT" sz="2000" i="1" dirty="0" err="1"/>
              <a:t>ex-ante</a:t>
            </a:r>
            <a:r>
              <a:rPr lang="pt-PT" sz="2000" dirty="0"/>
              <a:t> com os seguintes valores:</a:t>
            </a:r>
          </a:p>
          <a:p>
            <a:endParaRPr lang="pt-PT" sz="2000" dirty="0"/>
          </a:p>
          <a:p>
            <a:pPr lvl="3"/>
            <a:r>
              <a:rPr lang="pt-PT" sz="2000" b="1" dirty="0"/>
              <a:t>Para edifícios de Habitação</a:t>
            </a:r>
          </a:p>
          <a:p>
            <a:pPr lvl="3"/>
            <a:r>
              <a:rPr lang="pt-PT" sz="2000" dirty="0" err="1"/>
              <a:t>Ntc</a:t>
            </a:r>
            <a:r>
              <a:rPr lang="pt-PT" sz="2000" dirty="0"/>
              <a:t> = 750 </a:t>
            </a:r>
            <a:r>
              <a:rPr lang="pt-PT" sz="2000" dirty="0" err="1"/>
              <a:t>kWh</a:t>
            </a:r>
            <a:r>
              <a:rPr lang="pt-PT" sz="2000" baseline="-25000" dirty="0" err="1"/>
              <a:t>EP</a:t>
            </a:r>
            <a:r>
              <a:rPr lang="pt-PT" sz="2000" dirty="0"/>
              <a:t>/(m².ano)</a:t>
            </a:r>
            <a:endParaRPr lang="pt-PT" sz="1400" dirty="0"/>
          </a:p>
          <a:p>
            <a:pPr lvl="3"/>
            <a:r>
              <a:rPr lang="pt-PT" sz="2000" dirty="0"/>
              <a:t>Nt = 150 </a:t>
            </a:r>
            <a:r>
              <a:rPr lang="pt-PT" sz="2000" dirty="0" err="1"/>
              <a:t>kWh</a:t>
            </a:r>
            <a:r>
              <a:rPr lang="pt-PT" sz="2000" baseline="-25000" dirty="0" err="1"/>
              <a:t>EP</a:t>
            </a:r>
            <a:r>
              <a:rPr lang="pt-PT" sz="2000" dirty="0"/>
              <a:t>/(m².ano)</a:t>
            </a:r>
            <a:endParaRPr lang="pt-PT" sz="1400" dirty="0"/>
          </a:p>
          <a:p>
            <a:pPr lvl="3"/>
            <a:endParaRPr lang="pt-PT" sz="2000" dirty="0"/>
          </a:p>
          <a:p>
            <a:pPr lvl="3"/>
            <a:r>
              <a:rPr lang="pt-PT" sz="2000" b="1" dirty="0"/>
              <a:t>Para edifícios de comércio e serviços</a:t>
            </a:r>
          </a:p>
          <a:p>
            <a:pPr lvl="3"/>
            <a:r>
              <a:rPr lang="pt-PT" sz="2000" dirty="0" err="1"/>
              <a:t>IEE</a:t>
            </a:r>
            <a:r>
              <a:rPr lang="pt-PT" sz="2000" baseline="-25000" dirty="0" err="1"/>
              <a:t>pr,S</a:t>
            </a:r>
            <a:r>
              <a:rPr lang="pt-PT" sz="2000" dirty="0"/>
              <a:t> – </a:t>
            </a:r>
            <a:r>
              <a:rPr lang="pt-PT" sz="2000" dirty="0" err="1"/>
              <a:t>IEE</a:t>
            </a:r>
            <a:r>
              <a:rPr lang="pt-PT" sz="2000" baseline="-25000" dirty="0" err="1"/>
              <a:t>pr,ren</a:t>
            </a:r>
            <a:r>
              <a:rPr lang="pt-PT" sz="2000" dirty="0"/>
              <a:t> = 550 </a:t>
            </a:r>
            <a:r>
              <a:rPr lang="pt-PT" sz="2000" dirty="0" err="1"/>
              <a:t>kWh</a:t>
            </a:r>
            <a:r>
              <a:rPr lang="pt-PT" sz="2000" baseline="-25000" dirty="0" err="1"/>
              <a:t>EP</a:t>
            </a:r>
            <a:r>
              <a:rPr lang="pt-PT" sz="2000" dirty="0"/>
              <a:t>/(m².ano) </a:t>
            </a:r>
          </a:p>
          <a:p>
            <a:pPr lvl="3"/>
            <a:r>
              <a:rPr lang="pt-PT" sz="2000" dirty="0" err="1"/>
              <a:t>IEE</a:t>
            </a:r>
            <a:r>
              <a:rPr lang="pt-PT" sz="2000" baseline="-25000" dirty="0" err="1"/>
              <a:t>pr,T</a:t>
            </a:r>
            <a:r>
              <a:rPr lang="pt-PT" sz="2000" dirty="0"/>
              <a:t> = 0 </a:t>
            </a:r>
            <a:r>
              <a:rPr lang="pt-PT" sz="2000" dirty="0" err="1"/>
              <a:t>kWh</a:t>
            </a:r>
            <a:r>
              <a:rPr lang="pt-PT" sz="2000" baseline="-25000" dirty="0" err="1"/>
              <a:t>EP</a:t>
            </a:r>
            <a:r>
              <a:rPr lang="pt-PT" sz="2000" dirty="0"/>
              <a:t>/(m².ano) </a:t>
            </a:r>
          </a:p>
          <a:p>
            <a:pPr lvl="3"/>
            <a:r>
              <a:rPr lang="pt-PT" sz="2000" dirty="0" err="1"/>
              <a:t>IEE</a:t>
            </a:r>
            <a:r>
              <a:rPr lang="pt-PT" sz="2000" baseline="-25000" dirty="0" err="1"/>
              <a:t>ref,S</a:t>
            </a:r>
            <a:r>
              <a:rPr lang="pt-PT" sz="2000" dirty="0"/>
              <a:t> = 100 </a:t>
            </a:r>
            <a:r>
              <a:rPr lang="pt-PT" sz="2000" dirty="0" err="1"/>
              <a:t>kWh</a:t>
            </a:r>
            <a:r>
              <a:rPr lang="pt-PT" sz="2000" baseline="-25000" dirty="0" err="1"/>
              <a:t>EP</a:t>
            </a:r>
            <a:r>
              <a:rPr lang="pt-PT" sz="2000" dirty="0"/>
              <a:t>/(m².ano)</a:t>
            </a:r>
          </a:p>
        </p:txBody>
      </p:sp>
    </p:spTree>
    <p:extLst>
      <p:ext uri="{BB962C8B-B14F-4D97-AF65-F5344CB8AC3E}">
        <p14:creationId xmlns:p14="http://schemas.microsoft.com/office/powerpoint/2010/main" val="276980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N</a:t>
            </a:r>
            <a:r>
              <a:rPr lang="pt-PT"/>
              <a:t>ota Técnica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7</a:t>
            </a:fld>
            <a:endParaRPr lang="pt-PT" sz="1000"/>
          </a:p>
        </p:txBody>
      </p:sp>
      <p:pic>
        <p:nvPicPr>
          <p:cNvPr id="6" name="Gráfico 5" descr="Transferir da nuvem com preenchimento sólido">
            <a:hlinkClick r:id="rId3"/>
            <a:extLst>
              <a:ext uri="{FF2B5EF4-FFF2-40B4-BE49-F238E27FC236}">
                <a16:creationId xmlns:a16="http://schemas.microsoft.com/office/drawing/2014/main" id="{CADF0DA0-4374-72E1-17F0-AA6A94DFF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76113" y="5669681"/>
            <a:ext cx="914400" cy="9144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6585686-91A0-3B7E-8FEB-5BBAFFC175F8}"/>
              </a:ext>
            </a:extLst>
          </p:cNvPr>
          <p:cNvSpPr txBox="1"/>
          <p:nvPr/>
        </p:nvSpPr>
        <p:spPr>
          <a:xfrm>
            <a:off x="3155859" y="1268476"/>
            <a:ext cx="774660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b="1"/>
              <a:t>Nota Técnica NT-SCE-02</a:t>
            </a:r>
          </a:p>
          <a:p>
            <a:r>
              <a:rPr lang="pt-PT" sz="2000"/>
              <a:t>Edifícios NZEB20 e outros conceitos úteis para acesso a incentivos</a:t>
            </a:r>
          </a:p>
          <a:p>
            <a:r>
              <a:rPr lang="pt-PT" sz="2000"/>
              <a:t>11.08.2022</a:t>
            </a:r>
          </a:p>
          <a:p>
            <a:endParaRPr lang="pt-PT" sz="2000"/>
          </a:p>
          <a:p>
            <a:endParaRPr lang="pt-PT" sz="2000"/>
          </a:p>
          <a:p>
            <a:endParaRPr lang="pt-PT" sz="2000"/>
          </a:p>
          <a:p>
            <a:pPr marL="457200" indent="-457200">
              <a:buAutoNum type="arabicPeriod"/>
            </a:pPr>
            <a:r>
              <a:rPr lang="pt-PT" sz="2000"/>
              <a:t>Enquadramento</a:t>
            </a:r>
          </a:p>
          <a:p>
            <a:pPr marL="457200" indent="-457200">
              <a:buAutoNum type="arabicPeriod"/>
            </a:pPr>
            <a:r>
              <a:rPr lang="pt-PT" sz="2000" b="1"/>
              <a:t>Conceito NZEB20</a:t>
            </a:r>
          </a:p>
          <a:p>
            <a:pPr marL="457200" indent="-457200">
              <a:buAutoNum type="arabicPeriod"/>
            </a:pPr>
            <a:r>
              <a:rPr lang="pt-PT" sz="2000" b="1"/>
              <a:t>Objeto de certificação </a:t>
            </a:r>
          </a:p>
          <a:p>
            <a:pPr marL="457200" indent="-457200">
              <a:buAutoNum type="arabicPeriod"/>
            </a:pPr>
            <a:r>
              <a:rPr lang="pt-PT" sz="2000"/>
              <a:t>Pré-certificado energético</a:t>
            </a:r>
          </a:p>
          <a:p>
            <a:pPr marL="457200" indent="-457200">
              <a:buAutoNum type="arabicPeriod"/>
            </a:pPr>
            <a:r>
              <a:rPr lang="pt-PT" sz="2000" b="1"/>
              <a:t>Demonstração do NZEB20</a:t>
            </a:r>
          </a:p>
          <a:p>
            <a:pPr marL="457200" indent="-457200">
              <a:buAutoNum type="arabicPeriod"/>
            </a:pPr>
            <a:r>
              <a:rPr lang="pt-PT" sz="2000"/>
              <a:t>Edifícios sujeitos a renovação</a:t>
            </a:r>
          </a:p>
          <a:p>
            <a:pPr marL="457200" indent="-457200">
              <a:buAutoNum type="arabicPeriod"/>
            </a:pPr>
            <a:r>
              <a:rPr lang="pt-PT" sz="2000" b="1"/>
              <a:t>Certificados emitidos com metodologias distintas</a:t>
            </a:r>
          </a:p>
          <a:p>
            <a:pPr marL="457200" indent="-457200">
              <a:buAutoNum type="arabicPeriod"/>
            </a:pPr>
            <a:r>
              <a:rPr lang="pt-PT" sz="2000"/>
              <a:t>Certificado energético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76BEC04-2C3C-0C30-733D-C462274633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02" t="1679" r="1483" b="1037"/>
          <a:stretch/>
        </p:blipFill>
        <p:spPr>
          <a:xfrm>
            <a:off x="0" y="886835"/>
            <a:ext cx="2846750" cy="599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4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 sz="4400"/>
              <a:t>Objeto de certificação</a:t>
            </a:r>
            <a:endParaRPr lang="pt-PT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8</a:t>
            </a:fld>
            <a:endParaRPr lang="pt-PT" sz="100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AC5B04B-E16C-CAE1-FA0F-CB55F332F421}"/>
              </a:ext>
            </a:extLst>
          </p:cNvPr>
          <p:cNvSpPr txBox="1"/>
          <p:nvPr/>
        </p:nvSpPr>
        <p:spPr>
          <a:xfrm>
            <a:off x="460513" y="1268476"/>
            <a:ext cx="1127097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000"/>
              <a:t>A definição do objeto de certificação</a:t>
            </a:r>
            <a:r>
              <a:rPr lang="pt-PT" sz="2000" baseline="30000"/>
              <a:t>(1)</a:t>
            </a:r>
            <a:r>
              <a:rPr lang="pt-PT" sz="2000"/>
              <a:t> deve ser realizada tendo em conta a </a:t>
            </a:r>
            <a:r>
              <a:rPr lang="pt-PT" sz="2000" b="1"/>
              <a:t>constituição dos edifícios, a sua utilização e, quando aplicável, a abrangência dos sistemas técnicos. </a:t>
            </a:r>
          </a:p>
          <a:p>
            <a:pPr algn="just"/>
            <a:endParaRPr lang="pt-PT" sz="2000"/>
          </a:p>
          <a:p>
            <a:pPr algn="just"/>
            <a:r>
              <a:rPr lang="pt-PT" sz="2000"/>
              <a:t>Para prédios em propriedade total, com ou sem andares suscetíveis de utilização independente, o n.º 3 do mencionado artigo prevê que </a:t>
            </a:r>
            <a:r>
              <a:rPr lang="pt-PT" sz="2000" b="1"/>
              <a:t>possa ser emitido um certificado energético</a:t>
            </a:r>
            <a:r>
              <a:rPr lang="pt-PT" sz="2000"/>
              <a:t> (CE) para </a:t>
            </a:r>
            <a:r>
              <a:rPr lang="pt-PT" sz="2000" b="1"/>
              <a:t>parte de um edifício ou para a sua totalidade</a:t>
            </a:r>
            <a:r>
              <a:rPr lang="pt-PT" sz="2000"/>
              <a:t> para efeitos da atribuição de benefícios fiscais ou do </a:t>
            </a:r>
            <a:r>
              <a:rPr lang="pt-PT" sz="2000" b="1"/>
              <a:t>acesso a instrumentos de financiamento</a:t>
            </a:r>
            <a:r>
              <a:rPr lang="pt-PT" sz="2000"/>
              <a:t>.</a:t>
            </a:r>
          </a:p>
          <a:p>
            <a:pPr algn="just"/>
            <a:endParaRPr lang="pt-PT" sz="2000"/>
          </a:p>
          <a:p>
            <a:pPr algn="just"/>
            <a:r>
              <a:rPr lang="pt-PT" sz="2000"/>
              <a:t>O objetivo é que o CE possa responder de forma mais adequada ao programa ou benefício, conseguindo-se avaliar o desempenho energético e o impacto da implementação de medidas de melhorias de forma mais detalhada, em particular nas situações em que apenas parte do edifício seja objeto de intervenção.</a:t>
            </a:r>
          </a:p>
          <a:p>
            <a:pPr algn="just"/>
            <a:endParaRPr lang="pt-PT" sz="2000"/>
          </a:p>
          <a:p>
            <a:pPr algn="just"/>
            <a:r>
              <a:rPr lang="pt-PT" sz="2000"/>
              <a:t>Nos edifícios alvo de programas de financiamento ou de atribuição de benefícios fiscais, sempre que seja emitido um CE com alteração do objeto de certificação, </a:t>
            </a:r>
            <a:r>
              <a:rPr lang="pt-PT" sz="2000" b="1"/>
              <a:t>o CE não é válido para as demais obrigações da certificação energética</a:t>
            </a:r>
            <a:r>
              <a:rPr lang="pt-PT" sz="2000"/>
              <a:t>, devendo para esse efeito ser emitido um CE</a:t>
            </a:r>
            <a:r>
              <a:rPr lang="pt-PT" sz="2000" baseline="30000"/>
              <a:t>(2)</a:t>
            </a:r>
            <a:r>
              <a:rPr lang="pt-PT" sz="2000"/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35C70A0-A894-A431-9919-B048E5D92F69}"/>
              </a:ext>
            </a:extLst>
          </p:cNvPr>
          <p:cNvSpPr txBox="1"/>
          <p:nvPr/>
        </p:nvSpPr>
        <p:spPr>
          <a:xfrm>
            <a:off x="2178390" y="6334631"/>
            <a:ext cx="96021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Both"/>
            </a:pPr>
            <a:r>
              <a:rPr lang="pt-PT" sz="1400"/>
              <a:t>nos termos do artigo 19.º do Decreto-Lei n.º 101-D/2020, de 7 de dezembro, na sua atual redação, em particular no seu n.º 1.</a:t>
            </a:r>
          </a:p>
          <a:p>
            <a:pPr marL="342900" indent="-342900">
              <a:buAutoNum type="arabicParenBoth"/>
            </a:pPr>
            <a:r>
              <a:rPr lang="pt-PT" sz="1400"/>
              <a:t>de acordo com o previsto no n.º 2 do artigo 19.º do mesmo diploma. </a:t>
            </a:r>
          </a:p>
        </p:txBody>
      </p:sp>
    </p:spTree>
    <p:extLst>
      <p:ext uri="{BB962C8B-B14F-4D97-AF65-F5344CB8AC3E}">
        <p14:creationId xmlns:p14="http://schemas.microsoft.com/office/powerpoint/2010/main" val="3811380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065B8-4BF6-4087-B31F-E0A09822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PT"/>
              <a:t>Pré-certificado energético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B70639-DD0A-6A81-98EA-B0A4144F0F5E}"/>
              </a:ext>
            </a:extLst>
          </p:cNvPr>
          <p:cNvSpPr txBox="1"/>
          <p:nvPr/>
        </p:nvSpPr>
        <p:spPr>
          <a:xfrm>
            <a:off x="11780521" y="661163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A99FF0-4290-4D87-AE69-036B0D46FF6A}" type="slidenum">
              <a:rPr lang="pt-PT" sz="1000" smtClean="0"/>
              <a:pPr algn="r"/>
              <a:t>9</a:t>
            </a:fld>
            <a:endParaRPr lang="pt-PT" sz="100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B175004-8773-5A8E-FFF0-8A1E15BC7AC7}"/>
              </a:ext>
            </a:extLst>
          </p:cNvPr>
          <p:cNvSpPr txBox="1"/>
          <p:nvPr/>
        </p:nvSpPr>
        <p:spPr>
          <a:xfrm>
            <a:off x="460513" y="1268476"/>
            <a:ext cx="1127097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000"/>
              <a:t>A emissão de um CE aplica-se a todas as situações previstas no n.º 1 do artigo 18.º, inclusive as situações previstas na sua alínea f) onde constam os “edifícios alvo de programas de financiamento para a melhoria do desempenho energético, sempre que a certificação energética constitua requisito para o efeito”. </a:t>
            </a:r>
          </a:p>
          <a:p>
            <a:pPr algn="just"/>
            <a:endParaRPr lang="pt-PT" sz="2000"/>
          </a:p>
          <a:p>
            <a:pPr algn="just"/>
            <a:r>
              <a:rPr lang="pt-PT" sz="2000"/>
              <a:t>A emissão</a:t>
            </a:r>
            <a:r>
              <a:rPr lang="pt-PT" sz="2000" baseline="30000"/>
              <a:t>(1)</a:t>
            </a:r>
            <a:r>
              <a:rPr lang="pt-PT" sz="2000"/>
              <a:t> de um </a:t>
            </a:r>
            <a:r>
              <a:rPr lang="pt-PT" sz="2000" b="1"/>
              <a:t>PCE aplica-se apenas à construção de edifícios novos ou sujeitos a grande renovação</a:t>
            </a:r>
            <a:r>
              <a:rPr lang="pt-PT" sz="2000"/>
              <a:t>, nos termos das respetivas definições</a:t>
            </a:r>
            <a:r>
              <a:rPr lang="pt-PT" sz="2000" baseline="30000"/>
              <a:t>(2)</a:t>
            </a:r>
            <a:r>
              <a:rPr lang="pt-PT" sz="2000"/>
              <a:t>.</a:t>
            </a:r>
          </a:p>
          <a:p>
            <a:pPr algn="just"/>
            <a:endParaRPr lang="pt-PT" sz="2000"/>
          </a:p>
          <a:p>
            <a:pPr algn="just"/>
            <a:r>
              <a:rPr lang="pt-PT" sz="2000"/>
              <a:t>Assim a </a:t>
            </a:r>
            <a:r>
              <a:rPr lang="pt-PT" sz="2000" b="1"/>
              <a:t>emissão de um PCE </a:t>
            </a:r>
            <a:r>
              <a:rPr lang="pt-PT" sz="2000"/>
              <a:t>deve ter em conta a definição do objeto de certificação</a:t>
            </a:r>
            <a:r>
              <a:rPr lang="pt-PT" sz="2000" baseline="30000"/>
              <a:t>(3)</a:t>
            </a:r>
            <a:r>
              <a:rPr lang="pt-PT" sz="2000"/>
              <a:t>, </a:t>
            </a:r>
            <a:r>
              <a:rPr lang="pt-PT" sz="2000" b="1"/>
              <a:t>não sendo possível </a:t>
            </a:r>
            <a:r>
              <a:rPr lang="pt-PT" sz="2000"/>
              <a:t>a sua emissão no âmbito da atribuição de benefícios fiscais ou do </a:t>
            </a:r>
            <a:r>
              <a:rPr lang="pt-PT" sz="2000" b="1"/>
              <a:t>acesso a instrumentos de financiamento</a:t>
            </a:r>
            <a:r>
              <a:rPr lang="pt-PT" sz="2000" baseline="30000"/>
              <a:t>(4)</a:t>
            </a:r>
            <a:r>
              <a:rPr lang="pt-PT" sz="2000"/>
              <a:t>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9F7D1B1-AF82-A6E5-B4A3-55BDE6D2E005}"/>
              </a:ext>
            </a:extLst>
          </p:cNvPr>
          <p:cNvSpPr txBox="1"/>
          <p:nvPr/>
        </p:nvSpPr>
        <p:spPr>
          <a:xfrm>
            <a:off x="2178390" y="5903893"/>
            <a:ext cx="96021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Both"/>
            </a:pPr>
            <a:r>
              <a:rPr lang="pt-PT" sz="1400"/>
              <a:t>de acordo com a alínea a) do n.º 2 do artigo 20.º do Decreto-Lei n.º 101-D/2020, de 7 de dezembro, na sua atual redação </a:t>
            </a:r>
          </a:p>
          <a:p>
            <a:pPr marL="342900" indent="-342900">
              <a:buFontTx/>
              <a:buAutoNum type="arabicParenBoth"/>
            </a:pPr>
            <a:r>
              <a:rPr lang="pt-PT" sz="1400"/>
              <a:t> constantes nas alíneas i) e q) do artigo 3.º do referido diploma </a:t>
            </a:r>
          </a:p>
          <a:p>
            <a:pPr marL="342900" indent="-342900">
              <a:buFontTx/>
              <a:buAutoNum type="arabicParenBoth"/>
            </a:pPr>
            <a:r>
              <a:rPr lang="pt-PT" sz="1400"/>
              <a:t>nos termos do n.º 2 do artigo 19.º do mencionado diploma</a:t>
            </a:r>
          </a:p>
          <a:p>
            <a:pPr marL="342900" indent="-342900">
              <a:buFontTx/>
              <a:buAutoNum type="arabicParenBoth"/>
            </a:pPr>
            <a:r>
              <a:rPr lang="pt-PT" sz="1400"/>
              <a:t>nos termos do n.º 3 do artigo 19.º mencionado diploma</a:t>
            </a:r>
          </a:p>
        </p:txBody>
      </p:sp>
    </p:spTree>
    <p:extLst>
      <p:ext uri="{BB962C8B-B14F-4D97-AF65-F5344CB8AC3E}">
        <p14:creationId xmlns:p14="http://schemas.microsoft.com/office/powerpoint/2010/main" val="23084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ea4b692-d610-4d07-8614-9c17e0645d9a">
      <Terms xmlns="http://schemas.microsoft.com/office/infopath/2007/PartnerControls"/>
    </lcf76f155ced4ddcb4097134ff3c332f>
    <TaxCatchAll xmlns="cebe9e17-f7b0-44b5-9033-9bb7a08ffccf" xsi:nil="true"/>
    <SharedWithUsers xmlns="cebe9e17-f7b0-44b5-9033-9bb7a08ffccf">
      <UserInfo>
        <DisplayName>Diogo Beirão</DisplayName>
        <AccountId>174</AccountId>
        <AccountType/>
      </UserInfo>
    </SharedWithUsers>
    <Detalhes xmlns="6ea4b692-d610-4d07-8614-9c17e0645d9a">teste</Detalhes>
    <testecolumn xmlns="6ea4b692-d610-4d07-8614-9c17e0645d9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C001BEB3FB10A449478BC1605F922E5" ma:contentTypeVersion="19" ma:contentTypeDescription="Criar um novo documento." ma:contentTypeScope="" ma:versionID="1081f2c4a4d80c690707ebfa4b3c7c8d">
  <xsd:schema xmlns:xsd="http://www.w3.org/2001/XMLSchema" xmlns:xs="http://www.w3.org/2001/XMLSchema" xmlns:p="http://schemas.microsoft.com/office/2006/metadata/properties" xmlns:ns2="6ea4b692-d610-4d07-8614-9c17e0645d9a" xmlns:ns3="cebe9e17-f7b0-44b5-9033-9bb7a08ffccf" targetNamespace="http://schemas.microsoft.com/office/2006/metadata/properties" ma:root="true" ma:fieldsID="5cc6faeed307c507393a1f6d97f6f69b" ns2:_="" ns3:_="">
    <xsd:import namespace="6ea4b692-d610-4d07-8614-9c17e0645d9a"/>
    <xsd:import namespace="cebe9e17-f7b0-44b5-9033-9bb7a08ffc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Detalhes" minOccurs="0"/>
                <xsd:element ref="ns2:testecolum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a4b692-d610-4d07-8614-9c17e0645d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m" ma:readOnly="false" ma:fieldId="{5cf76f15-5ced-4ddc-b409-7134ff3c332f}" ma:taxonomyMulti="true" ma:sspId="b32b56f1-97b3-4ebf-8bb0-3f4b3dafe7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Detalhes" ma:index="23" nillable="true" ma:displayName="Detalhes" ma:default="teste" ma:format="Dropdown" ma:internalName="Detalhes">
      <xsd:simpleType>
        <xsd:restriction base="dms:Note">
          <xsd:maxLength value="255"/>
        </xsd:restriction>
      </xsd:simpleType>
    </xsd:element>
    <xsd:element name="testecolumn" ma:index="24" nillable="true" ma:displayName="teste column" ma:description="Coluna de teste" ma:format="Dropdown" ma:internalName="testecolumn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be9e17-f7b0-44b5-9033-9bb7a08ffcc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9976054-e8c1-425e-998f-007a03b94c2e}" ma:internalName="TaxCatchAll" ma:showField="CatchAllData" ma:web="cebe9e17-f7b0-44b5-9033-9bb7a08ffc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A2CCA2-6BC4-49F5-8030-5E6561E4853A}">
  <ds:schemaRefs>
    <ds:schemaRef ds:uri="3caa8f83-11a0-485e-b123-655c5b49d767"/>
    <ds:schemaRef ds:uri="abc32081-1d0e-49db-a86f-2b493695990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EE2005B-C8DB-429A-948F-77E1ECA8CB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357D21-6703-49C6-9F74-D8095984889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</TotalTime>
  <Words>1766</Words>
  <Application>Microsoft Office PowerPoint</Application>
  <PresentationFormat>Ecrã Panorâmico</PresentationFormat>
  <Paragraphs>230</Paragraphs>
  <Slides>27</Slides>
  <Notes>26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Corbel</vt:lpstr>
      <vt:lpstr>Office Theme</vt:lpstr>
      <vt:lpstr>Modelo de apresentação personalizado</vt:lpstr>
      <vt:lpstr>Desempenho Energético dos Edifícios  programas de apoio e financiamento</vt:lpstr>
      <vt:lpstr>Domínios de intervenção climáticos</vt:lpstr>
      <vt:lpstr>Domínios de intervenção climáticos</vt:lpstr>
      <vt:lpstr>Graus de renovação</vt:lpstr>
      <vt:lpstr>Avaliação e monitorização</vt:lpstr>
      <vt:lpstr>Eventual incomparabilidade</vt:lpstr>
      <vt:lpstr>Nota Técnica</vt:lpstr>
      <vt:lpstr>Objeto de certificação</vt:lpstr>
      <vt:lpstr>Pré-certificado energético</vt:lpstr>
      <vt:lpstr>Conceito NZEB20</vt:lpstr>
      <vt:lpstr>Demonstração NZEB20</vt:lpstr>
      <vt:lpstr>Demonstração NZEB20</vt:lpstr>
      <vt:lpstr>Demonstração NZEB20</vt:lpstr>
      <vt:lpstr>CE com metodologias distintas</vt:lpstr>
      <vt:lpstr>CE com metodologias distintas</vt:lpstr>
      <vt:lpstr>CE com metodologias distintas</vt:lpstr>
      <vt:lpstr>Certificado Energético</vt:lpstr>
      <vt:lpstr>Certificado Energético</vt:lpstr>
      <vt:lpstr>Certificado Energético - habitação</vt:lpstr>
      <vt:lpstr>Certificado Energético – comércio e serviços</vt:lpstr>
      <vt:lpstr>Ferramenta de monitorização</vt:lpstr>
      <vt:lpstr>Ferramenta de monitorização</vt:lpstr>
      <vt:lpstr>Preenchimento</vt:lpstr>
      <vt:lpstr>Preenchimento</vt:lpstr>
      <vt:lpstr>Preenchimento</vt:lpstr>
      <vt:lpstr>O que reter…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Luisa Baltazar Unipessoal Lda</dc:creator>
  <cp:lastModifiedBy>Sandra Bessa | Recuperar Portugal / PRR</cp:lastModifiedBy>
  <cp:revision>3</cp:revision>
  <cp:lastPrinted>2023-04-26T14:27:04Z</cp:lastPrinted>
  <dcterms:created xsi:type="dcterms:W3CDTF">2020-09-30T13:12:07Z</dcterms:created>
  <dcterms:modified xsi:type="dcterms:W3CDTF">2023-05-05T13:56:47Z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0x010100CE9920FE758CBD4F8B1EEFAEF8ECA5F1</vt:lpwstr>
  </property>
  <property fmtid="{D5CDD505-2E9C-101B-9397-08002B2CF9AE}" pid="3" name="MediaServiceImageTags">
    <vt:lpwstr/>
  </property>
</Properties>
</file>