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47"/>
  </p:notesMasterIdLst>
  <p:sldIdLst>
    <p:sldId id="270" r:id="rId5"/>
    <p:sldId id="3043" r:id="rId6"/>
    <p:sldId id="2975" r:id="rId7"/>
    <p:sldId id="2956" r:id="rId8"/>
    <p:sldId id="2976" r:id="rId9"/>
    <p:sldId id="3025" r:id="rId10"/>
    <p:sldId id="3034" r:id="rId11"/>
    <p:sldId id="3036" r:id="rId12"/>
    <p:sldId id="3050" r:id="rId13"/>
    <p:sldId id="3029" r:id="rId14"/>
    <p:sldId id="3031" r:id="rId15"/>
    <p:sldId id="3032" r:id="rId16"/>
    <p:sldId id="3039" r:id="rId17"/>
    <p:sldId id="3038" r:id="rId18"/>
    <p:sldId id="3053" r:id="rId19"/>
    <p:sldId id="3040" r:id="rId20"/>
    <p:sldId id="3001" r:id="rId21"/>
    <p:sldId id="3044" r:id="rId22"/>
    <p:sldId id="3004" r:id="rId23"/>
    <p:sldId id="3006" r:id="rId24"/>
    <p:sldId id="3007" r:id="rId25"/>
    <p:sldId id="3041" r:id="rId26"/>
    <p:sldId id="3046" r:id="rId27"/>
    <p:sldId id="3055" r:id="rId28"/>
    <p:sldId id="3008" r:id="rId29"/>
    <p:sldId id="3009" r:id="rId30"/>
    <p:sldId id="3010" r:id="rId31"/>
    <p:sldId id="3054" r:id="rId32"/>
    <p:sldId id="3015" r:id="rId33"/>
    <p:sldId id="3047" r:id="rId34"/>
    <p:sldId id="3057" r:id="rId35"/>
    <p:sldId id="3020" r:id="rId36"/>
    <p:sldId id="3012" r:id="rId37"/>
    <p:sldId id="3051" r:id="rId38"/>
    <p:sldId id="3052" r:id="rId39"/>
    <p:sldId id="3042" r:id="rId40"/>
    <p:sldId id="2992" r:id="rId41"/>
    <p:sldId id="3013" r:id="rId42"/>
    <p:sldId id="3017" r:id="rId43"/>
    <p:sldId id="3022" r:id="rId44"/>
    <p:sldId id="3024" r:id="rId45"/>
    <p:sldId id="924" r:id="rId46"/>
  </p:sldIdLst>
  <p:sldSz cx="12192000" cy="6858000"/>
  <p:notesSz cx="7023100" cy="93091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D7A"/>
    <a:srgbClr val="00A4BD"/>
    <a:srgbClr val="31A1B9"/>
    <a:srgbClr val="CCF4D8"/>
    <a:srgbClr val="FEB91B"/>
    <a:srgbClr val="7AD19B"/>
    <a:srgbClr val="FFFFFF"/>
    <a:srgbClr val="4DBC78"/>
    <a:srgbClr val="3AC47A"/>
    <a:srgbClr val="28E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93F163-E443-4C72-BBF4-9B8207072A6D}" v="481" dt="2023-05-05T12:41:05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1" autoAdjust="0"/>
    <p:restoredTop sz="94694"/>
  </p:normalViewPr>
  <p:slideViewPr>
    <p:cSldViewPr snapToGrid="0">
      <p:cViewPr varScale="1">
        <p:scale>
          <a:sx n="150" d="100"/>
          <a:sy n="150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2B308-22EE-4902-B265-AD535368CBBC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FEF72D6-662A-480C-85AB-0FBFF5379A9C}">
      <dgm:prSet phldrT="[Texto]" custT="1"/>
      <dgm:spPr>
        <a:solidFill>
          <a:srgbClr val="CCF4D8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4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economia circular </a:t>
          </a:r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der origem a ineficiências significativas na utilização dos materiais ou recursos naturais, conduzir a um aumento significativo da produção, incineração ou eliminação de resíduos (…) ou se a eliminação a longo prazo causar danos significativos e de longo prazo no ambiente</a:t>
          </a:r>
          <a:endParaRPr lang="en-GB" sz="14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E3E335A-BB54-452B-9489-3F848EBEE9C1}" type="parTrans" cxnId="{D10FC854-7FB4-4823-8053-0CCD3D0992E8}">
      <dgm:prSet/>
      <dgm:spPr/>
      <dgm:t>
        <a:bodyPr/>
        <a:lstStyle/>
        <a:p>
          <a:endParaRPr lang="en-GB" sz="3600"/>
        </a:p>
      </dgm:t>
    </dgm:pt>
    <dgm:pt modelId="{0A6A4DA2-D960-4F11-9C43-9CBDEB1655FC}" type="sibTrans" cxnId="{D10FC854-7FB4-4823-8053-0CCD3D0992E8}">
      <dgm:prSet/>
      <dgm:spPr/>
      <dgm:t>
        <a:bodyPr/>
        <a:lstStyle/>
        <a:p>
          <a:endParaRPr lang="en-GB" sz="3600"/>
        </a:p>
      </dgm:t>
    </dgm:pt>
    <dgm:pt modelId="{73EFE250-F939-4728-A2B2-7EFE95BFD22E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6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Mitigação das alterações climáticas </a:t>
          </a:r>
          <a:r>
            <a:rPr lang="pt-PT" sz="16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</a:t>
          </a:r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der origem a emissões significativas de GEE</a:t>
          </a:r>
        </a:p>
      </dgm:t>
    </dgm:pt>
    <dgm:pt modelId="{540316AE-B8E4-4262-AD9B-93A06FC960F0}" type="parTrans" cxnId="{470E8CCF-81EB-4120-89D2-720EFC85CA16}">
      <dgm:prSet/>
      <dgm:spPr/>
      <dgm:t>
        <a:bodyPr/>
        <a:lstStyle/>
        <a:p>
          <a:endParaRPr lang="en-GB" sz="3600"/>
        </a:p>
      </dgm:t>
    </dgm:pt>
    <dgm:pt modelId="{9BFFF844-F9FD-4908-A7B2-889089BE7A6C}" type="sibTrans" cxnId="{470E8CCF-81EB-4120-89D2-720EFC85CA16}">
      <dgm:prSet/>
      <dgm:spPr/>
      <dgm:t>
        <a:bodyPr/>
        <a:lstStyle/>
        <a:p>
          <a:endParaRPr lang="en-GB" sz="3600"/>
        </a:p>
      </dgm:t>
    </dgm:pt>
    <dgm:pt modelId="{BBE14C10-6501-42BC-AE7E-A434FB68C810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6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Adaptação às alterações climáticas</a:t>
          </a:r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der origem a um aumento dos efeitos negativos do clima atual e futuro, sobre a própria atividade, as pessoas, a natureza ou os ativos</a:t>
          </a:r>
        </a:p>
      </dgm:t>
    </dgm:pt>
    <dgm:pt modelId="{4E34DD80-FFE0-4898-A7FC-A34CC345BF27}" type="parTrans" cxnId="{E2AE5C4B-866E-4CC9-8515-F151D68ED00C}">
      <dgm:prSet/>
      <dgm:spPr/>
      <dgm:t>
        <a:bodyPr/>
        <a:lstStyle/>
        <a:p>
          <a:endParaRPr lang="en-GB" sz="3600"/>
        </a:p>
      </dgm:t>
    </dgm:pt>
    <dgm:pt modelId="{222F7D7E-F844-47AD-8210-0E0787C601FA}" type="sibTrans" cxnId="{E2AE5C4B-866E-4CC9-8515-F151D68ED00C}">
      <dgm:prSet/>
      <dgm:spPr/>
      <dgm:t>
        <a:bodyPr/>
        <a:lstStyle/>
        <a:p>
          <a:endParaRPr lang="en-GB" sz="3600"/>
        </a:p>
      </dgm:t>
    </dgm:pt>
    <dgm:pt modelId="{9C33C1E2-AB0E-43C2-946B-BA5AF35D0B12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utilização sustentável e a proteção dos recursos hídricos e marinhos</a:t>
          </a:r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essa atividade prejudicar o bom estado ou o bom potencial ecológico das massas de água; o bom estado ambiental das águas marinhas</a:t>
          </a:r>
        </a:p>
      </dgm:t>
    </dgm:pt>
    <dgm:pt modelId="{257BD86D-D47E-428C-BF3B-7F693FEE0A90}" type="parTrans" cxnId="{0499C5FC-B1C1-4753-846D-A533F5F6D58A}">
      <dgm:prSet/>
      <dgm:spPr/>
      <dgm:t>
        <a:bodyPr/>
        <a:lstStyle/>
        <a:p>
          <a:endParaRPr lang="en-GB" sz="3600"/>
        </a:p>
      </dgm:t>
    </dgm:pt>
    <dgm:pt modelId="{79BD5D53-8CC5-4144-8C70-317A88C4715E}" type="sibTrans" cxnId="{0499C5FC-B1C1-4753-846D-A533F5F6D58A}">
      <dgm:prSet/>
      <dgm:spPr/>
      <dgm:t>
        <a:bodyPr/>
        <a:lstStyle/>
        <a:p>
          <a:endParaRPr lang="en-GB" sz="3600"/>
        </a:p>
      </dgm:t>
    </dgm:pt>
    <dgm:pt modelId="{0EED8ED8-2B7E-41FB-9F2D-E2834D8D32F1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prevenção e controlo da poluição</a:t>
          </a:r>
          <a:r>
            <a:rPr lang="pt-PT" sz="16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der origem a um aumento significativo das emissões de poluentes para o ar, a água ou o solo, relativamente à situação anterior ao início da atividade</a:t>
          </a:r>
        </a:p>
      </dgm:t>
    </dgm:pt>
    <dgm:pt modelId="{B380D6B8-4012-4A64-A2C3-0EB67CD59A61}" type="parTrans" cxnId="{D6471EEE-F004-48A6-B5B8-78C64AEC2387}">
      <dgm:prSet/>
      <dgm:spPr/>
      <dgm:t>
        <a:bodyPr/>
        <a:lstStyle/>
        <a:p>
          <a:endParaRPr lang="en-GB" sz="3600"/>
        </a:p>
      </dgm:t>
    </dgm:pt>
    <dgm:pt modelId="{A24BC9C0-B53D-4FAC-9A56-A884D9B91C7B}" type="sibTrans" cxnId="{D6471EEE-F004-48A6-B5B8-78C64AEC2387}">
      <dgm:prSet/>
      <dgm:spPr/>
      <dgm:t>
        <a:bodyPr/>
        <a:lstStyle/>
        <a:p>
          <a:endParaRPr lang="en-GB" sz="3600"/>
        </a:p>
      </dgm:t>
    </dgm:pt>
    <dgm:pt modelId="{A85E840D-D9ED-47C5-9F62-ACCD56C9131A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proteção e o restauro da biodiversidade e dos ecossistemas</a:t>
          </a:r>
          <a:r>
            <a:rPr lang="pt-PT" sz="16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prejudicar, de forma significativa as boas condições e a resiliência dos ecossistemas, ou prejudicar o estado de conservação dos habitats e das espécies, incluindo os de interesse da União.</a:t>
          </a:r>
        </a:p>
      </dgm:t>
    </dgm:pt>
    <dgm:pt modelId="{CC464B4F-5EC0-4493-80BA-6F1A73581CD0}" type="parTrans" cxnId="{FFF22E61-E604-4352-9603-F9711E228B54}">
      <dgm:prSet/>
      <dgm:spPr/>
      <dgm:t>
        <a:bodyPr/>
        <a:lstStyle/>
        <a:p>
          <a:endParaRPr lang="en-GB" sz="3600"/>
        </a:p>
      </dgm:t>
    </dgm:pt>
    <dgm:pt modelId="{8BD0D86B-EE2B-48EE-8A8C-01CF9F454D41}" type="sibTrans" cxnId="{FFF22E61-E604-4352-9603-F9711E228B54}">
      <dgm:prSet/>
      <dgm:spPr/>
      <dgm:t>
        <a:bodyPr/>
        <a:lstStyle/>
        <a:p>
          <a:endParaRPr lang="en-GB" sz="3600"/>
        </a:p>
      </dgm:t>
    </dgm:pt>
    <dgm:pt modelId="{7B71913C-758E-4293-ABA9-5EB040A3F6A0}" type="pres">
      <dgm:prSet presAssocID="{2882B308-22EE-4902-B265-AD535368CBBC}" presName="diagram" presStyleCnt="0">
        <dgm:presLayoutVars>
          <dgm:dir/>
          <dgm:resizeHandles val="exact"/>
        </dgm:presLayoutVars>
      </dgm:prSet>
      <dgm:spPr/>
    </dgm:pt>
    <dgm:pt modelId="{99763E42-425A-44AF-8DA5-115505080B3E}" type="pres">
      <dgm:prSet presAssocID="{73EFE250-F939-4728-A2B2-7EFE95BFD22E}" presName="node" presStyleLbl="node1" presStyleIdx="0" presStyleCnt="6">
        <dgm:presLayoutVars>
          <dgm:bulletEnabled val="1"/>
        </dgm:presLayoutVars>
      </dgm:prSet>
      <dgm:spPr/>
    </dgm:pt>
    <dgm:pt modelId="{066E6CCB-992C-4BF0-A40B-342ECA66313C}" type="pres">
      <dgm:prSet presAssocID="{9BFFF844-F9FD-4908-A7B2-889089BE7A6C}" presName="sibTrans" presStyleCnt="0"/>
      <dgm:spPr/>
    </dgm:pt>
    <dgm:pt modelId="{193CDADC-8DAE-49FB-AB44-C0EB7F4F3BF5}" type="pres">
      <dgm:prSet presAssocID="{BBE14C10-6501-42BC-AE7E-A434FB68C810}" presName="node" presStyleLbl="node1" presStyleIdx="1" presStyleCnt="6">
        <dgm:presLayoutVars>
          <dgm:bulletEnabled val="1"/>
        </dgm:presLayoutVars>
      </dgm:prSet>
      <dgm:spPr/>
    </dgm:pt>
    <dgm:pt modelId="{672681A9-118D-419E-A277-BBC2B7D2078D}" type="pres">
      <dgm:prSet presAssocID="{222F7D7E-F844-47AD-8210-0E0787C601FA}" presName="sibTrans" presStyleCnt="0"/>
      <dgm:spPr/>
    </dgm:pt>
    <dgm:pt modelId="{151518BC-41B0-411F-B248-2AB30BB76AFF}" type="pres">
      <dgm:prSet presAssocID="{9C33C1E2-AB0E-43C2-946B-BA5AF35D0B12}" presName="node" presStyleLbl="node1" presStyleIdx="2" presStyleCnt="6">
        <dgm:presLayoutVars>
          <dgm:bulletEnabled val="1"/>
        </dgm:presLayoutVars>
      </dgm:prSet>
      <dgm:spPr/>
    </dgm:pt>
    <dgm:pt modelId="{BD75538A-4CC3-4AE6-9160-2A8DA30FCA2F}" type="pres">
      <dgm:prSet presAssocID="{79BD5D53-8CC5-4144-8C70-317A88C4715E}" presName="sibTrans" presStyleCnt="0"/>
      <dgm:spPr/>
    </dgm:pt>
    <dgm:pt modelId="{40BC9DE1-CFAB-4268-A6C3-BD0C16939FCF}" type="pres">
      <dgm:prSet presAssocID="{FFEF72D6-662A-480C-85AB-0FBFF5379A9C}" presName="node" presStyleLbl="node1" presStyleIdx="3" presStyleCnt="6">
        <dgm:presLayoutVars>
          <dgm:bulletEnabled val="1"/>
        </dgm:presLayoutVars>
      </dgm:prSet>
      <dgm:spPr/>
    </dgm:pt>
    <dgm:pt modelId="{05C0CB7B-7A05-4FCF-918E-0F727799A9A1}" type="pres">
      <dgm:prSet presAssocID="{0A6A4DA2-D960-4F11-9C43-9CBDEB1655FC}" presName="sibTrans" presStyleCnt="0"/>
      <dgm:spPr/>
    </dgm:pt>
    <dgm:pt modelId="{FA949590-6BBB-427D-B3C5-77489FD92271}" type="pres">
      <dgm:prSet presAssocID="{0EED8ED8-2B7E-41FB-9F2D-E2834D8D32F1}" presName="node" presStyleLbl="node1" presStyleIdx="4" presStyleCnt="6">
        <dgm:presLayoutVars>
          <dgm:bulletEnabled val="1"/>
        </dgm:presLayoutVars>
      </dgm:prSet>
      <dgm:spPr/>
    </dgm:pt>
    <dgm:pt modelId="{5F888303-3FB0-4DAB-B809-EBA446C7C8B0}" type="pres">
      <dgm:prSet presAssocID="{A24BC9C0-B53D-4FAC-9A56-A884D9B91C7B}" presName="sibTrans" presStyleCnt="0"/>
      <dgm:spPr/>
    </dgm:pt>
    <dgm:pt modelId="{3E7AC6FB-8FA8-407F-B508-C2BF0D9A6D4F}" type="pres">
      <dgm:prSet presAssocID="{A85E840D-D9ED-47C5-9F62-ACCD56C9131A}" presName="node" presStyleLbl="node1" presStyleIdx="5" presStyleCnt="6">
        <dgm:presLayoutVars>
          <dgm:bulletEnabled val="1"/>
        </dgm:presLayoutVars>
      </dgm:prSet>
      <dgm:spPr/>
    </dgm:pt>
  </dgm:ptLst>
  <dgm:cxnLst>
    <dgm:cxn modelId="{AEA38534-A08E-4338-BD18-83090F5C94FC}" type="presOf" srcId="{BBE14C10-6501-42BC-AE7E-A434FB68C810}" destId="{193CDADC-8DAE-49FB-AB44-C0EB7F4F3BF5}" srcOrd="0" destOrd="0" presId="urn:microsoft.com/office/officeart/2005/8/layout/default"/>
    <dgm:cxn modelId="{FFF22E61-E604-4352-9603-F9711E228B54}" srcId="{2882B308-22EE-4902-B265-AD535368CBBC}" destId="{A85E840D-D9ED-47C5-9F62-ACCD56C9131A}" srcOrd="5" destOrd="0" parTransId="{CC464B4F-5EC0-4493-80BA-6F1A73581CD0}" sibTransId="{8BD0D86B-EE2B-48EE-8A8C-01CF9F454D41}"/>
    <dgm:cxn modelId="{E2AE5C4B-866E-4CC9-8515-F151D68ED00C}" srcId="{2882B308-22EE-4902-B265-AD535368CBBC}" destId="{BBE14C10-6501-42BC-AE7E-A434FB68C810}" srcOrd="1" destOrd="0" parTransId="{4E34DD80-FFE0-4898-A7FC-A34CC345BF27}" sibTransId="{222F7D7E-F844-47AD-8210-0E0787C601FA}"/>
    <dgm:cxn modelId="{D10FC854-7FB4-4823-8053-0CCD3D0992E8}" srcId="{2882B308-22EE-4902-B265-AD535368CBBC}" destId="{FFEF72D6-662A-480C-85AB-0FBFF5379A9C}" srcOrd="3" destOrd="0" parTransId="{6E3E335A-BB54-452B-9489-3F848EBEE9C1}" sibTransId="{0A6A4DA2-D960-4F11-9C43-9CBDEB1655FC}"/>
    <dgm:cxn modelId="{FAB4E383-68F5-4DB0-9C32-B187EA92F825}" type="presOf" srcId="{9C33C1E2-AB0E-43C2-946B-BA5AF35D0B12}" destId="{151518BC-41B0-411F-B248-2AB30BB76AFF}" srcOrd="0" destOrd="0" presId="urn:microsoft.com/office/officeart/2005/8/layout/default"/>
    <dgm:cxn modelId="{D07F5C98-AD88-405F-B4EE-2245131375B5}" type="presOf" srcId="{A85E840D-D9ED-47C5-9F62-ACCD56C9131A}" destId="{3E7AC6FB-8FA8-407F-B508-C2BF0D9A6D4F}" srcOrd="0" destOrd="0" presId="urn:microsoft.com/office/officeart/2005/8/layout/default"/>
    <dgm:cxn modelId="{983752C2-890C-4B71-B4D5-3522092A22E0}" type="presOf" srcId="{73EFE250-F939-4728-A2B2-7EFE95BFD22E}" destId="{99763E42-425A-44AF-8DA5-115505080B3E}" srcOrd="0" destOrd="0" presId="urn:microsoft.com/office/officeart/2005/8/layout/default"/>
    <dgm:cxn modelId="{470E8CCF-81EB-4120-89D2-720EFC85CA16}" srcId="{2882B308-22EE-4902-B265-AD535368CBBC}" destId="{73EFE250-F939-4728-A2B2-7EFE95BFD22E}" srcOrd="0" destOrd="0" parTransId="{540316AE-B8E4-4262-AD9B-93A06FC960F0}" sibTransId="{9BFFF844-F9FD-4908-A7B2-889089BE7A6C}"/>
    <dgm:cxn modelId="{2A7503DD-A991-42BC-BC36-357C143C53E3}" type="presOf" srcId="{2882B308-22EE-4902-B265-AD535368CBBC}" destId="{7B71913C-758E-4293-ABA9-5EB040A3F6A0}" srcOrd="0" destOrd="0" presId="urn:microsoft.com/office/officeart/2005/8/layout/default"/>
    <dgm:cxn modelId="{BB1B1EDD-2A24-4F7D-87E6-6CEA7CC0E890}" type="presOf" srcId="{0EED8ED8-2B7E-41FB-9F2D-E2834D8D32F1}" destId="{FA949590-6BBB-427D-B3C5-77489FD92271}" srcOrd="0" destOrd="0" presId="urn:microsoft.com/office/officeart/2005/8/layout/default"/>
    <dgm:cxn modelId="{420017E3-BF1C-4953-B815-469B304061EF}" type="presOf" srcId="{FFEF72D6-662A-480C-85AB-0FBFF5379A9C}" destId="{40BC9DE1-CFAB-4268-A6C3-BD0C16939FCF}" srcOrd="0" destOrd="0" presId="urn:microsoft.com/office/officeart/2005/8/layout/default"/>
    <dgm:cxn modelId="{D6471EEE-F004-48A6-B5B8-78C64AEC2387}" srcId="{2882B308-22EE-4902-B265-AD535368CBBC}" destId="{0EED8ED8-2B7E-41FB-9F2D-E2834D8D32F1}" srcOrd="4" destOrd="0" parTransId="{B380D6B8-4012-4A64-A2C3-0EB67CD59A61}" sibTransId="{A24BC9C0-B53D-4FAC-9A56-A884D9B91C7B}"/>
    <dgm:cxn modelId="{0499C5FC-B1C1-4753-846D-A533F5F6D58A}" srcId="{2882B308-22EE-4902-B265-AD535368CBBC}" destId="{9C33C1E2-AB0E-43C2-946B-BA5AF35D0B12}" srcOrd="2" destOrd="0" parTransId="{257BD86D-D47E-428C-BF3B-7F693FEE0A90}" sibTransId="{79BD5D53-8CC5-4144-8C70-317A88C4715E}"/>
    <dgm:cxn modelId="{3EB497E4-AD5F-4041-B6A4-B7224A87B47A}" type="presParOf" srcId="{7B71913C-758E-4293-ABA9-5EB040A3F6A0}" destId="{99763E42-425A-44AF-8DA5-115505080B3E}" srcOrd="0" destOrd="0" presId="urn:microsoft.com/office/officeart/2005/8/layout/default"/>
    <dgm:cxn modelId="{C5D5AD05-D067-4E00-9FB5-3AA967FC24D4}" type="presParOf" srcId="{7B71913C-758E-4293-ABA9-5EB040A3F6A0}" destId="{066E6CCB-992C-4BF0-A40B-342ECA66313C}" srcOrd="1" destOrd="0" presId="urn:microsoft.com/office/officeart/2005/8/layout/default"/>
    <dgm:cxn modelId="{2A8A9135-7547-4D1D-89CA-1BBC6EC2B21E}" type="presParOf" srcId="{7B71913C-758E-4293-ABA9-5EB040A3F6A0}" destId="{193CDADC-8DAE-49FB-AB44-C0EB7F4F3BF5}" srcOrd="2" destOrd="0" presId="urn:microsoft.com/office/officeart/2005/8/layout/default"/>
    <dgm:cxn modelId="{A8A543F7-D8F0-4504-A84D-5AAD526FF040}" type="presParOf" srcId="{7B71913C-758E-4293-ABA9-5EB040A3F6A0}" destId="{672681A9-118D-419E-A277-BBC2B7D2078D}" srcOrd="3" destOrd="0" presId="urn:microsoft.com/office/officeart/2005/8/layout/default"/>
    <dgm:cxn modelId="{0D3F3EEB-66C7-4D62-B77B-61CA53AA2140}" type="presParOf" srcId="{7B71913C-758E-4293-ABA9-5EB040A3F6A0}" destId="{151518BC-41B0-411F-B248-2AB30BB76AFF}" srcOrd="4" destOrd="0" presId="urn:microsoft.com/office/officeart/2005/8/layout/default"/>
    <dgm:cxn modelId="{23B7916E-A34F-43C9-AE58-74175011E657}" type="presParOf" srcId="{7B71913C-758E-4293-ABA9-5EB040A3F6A0}" destId="{BD75538A-4CC3-4AE6-9160-2A8DA30FCA2F}" srcOrd="5" destOrd="0" presId="urn:microsoft.com/office/officeart/2005/8/layout/default"/>
    <dgm:cxn modelId="{DEEA3E4B-8BD3-46F0-90FC-475E95B79DB8}" type="presParOf" srcId="{7B71913C-758E-4293-ABA9-5EB040A3F6A0}" destId="{40BC9DE1-CFAB-4268-A6C3-BD0C16939FCF}" srcOrd="6" destOrd="0" presId="urn:microsoft.com/office/officeart/2005/8/layout/default"/>
    <dgm:cxn modelId="{671256B8-6C61-484F-986F-D1194B87E068}" type="presParOf" srcId="{7B71913C-758E-4293-ABA9-5EB040A3F6A0}" destId="{05C0CB7B-7A05-4FCF-918E-0F727799A9A1}" srcOrd="7" destOrd="0" presId="urn:microsoft.com/office/officeart/2005/8/layout/default"/>
    <dgm:cxn modelId="{1ED17B36-4024-4780-9362-FD8CB7D4D722}" type="presParOf" srcId="{7B71913C-758E-4293-ABA9-5EB040A3F6A0}" destId="{FA949590-6BBB-427D-B3C5-77489FD92271}" srcOrd="8" destOrd="0" presId="urn:microsoft.com/office/officeart/2005/8/layout/default"/>
    <dgm:cxn modelId="{97A7B976-76D1-4D72-89A8-F3F03030DCC4}" type="presParOf" srcId="{7B71913C-758E-4293-ABA9-5EB040A3F6A0}" destId="{5F888303-3FB0-4DAB-B809-EBA446C7C8B0}" srcOrd="9" destOrd="0" presId="urn:microsoft.com/office/officeart/2005/8/layout/default"/>
    <dgm:cxn modelId="{C5DC2269-0244-43B8-8A4A-FD75758E0625}" type="presParOf" srcId="{7B71913C-758E-4293-ABA9-5EB040A3F6A0}" destId="{3E7AC6FB-8FA8-407F-B508-C2BF0D9A6D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B4F4A-63D0-4A0B-ABAE-74BBAF2730CF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FBF7F5-B87E-442E-9AF2-5B203F1A3D7B}">
      <dgm:prSet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BR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1ª Fase </a:t>
          </a:r>
          <a:endParaRPr lang="pt-BR" dirty="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pt-BR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desenho das medidas -&gt; avaliação pelo Estado-Membro</a:t>
          </a:r>
        </a:p>
      </dgm:t>
    </dgm:pt>
    <dgm:pt modelId="{EEA6ED1C-BCCA-4460-A941-7A7B13D1D378}" type="parTrans" cxnId="{3619D31E-502D-4197-BEC4-1D555B5521D4}">
      <dgm:prSet/>
      <dgm:spPr/>
      <dgm:t>
        <a:bodyPr/>
        <a:lstStyle/>
        <a:p>
          <a:endParaRPr lang="en-US"/>
        </a:p>
      </dgm:t>
    </dgm:pt>
    <dgm:pt modelId="{410331F2-D7BE-4314-8930-B4CA51BFD7E4}" type="sibTrans" cxnId="{3619D31E-502D-4197-BEC4-1D555B5521D4}">
      <dgm:prSet/>
      <dgm:spPr>
        <a:solidFill>
          <a:srgbClr val="3C8D7A"/>
        </a:solidFill>
      </dgm:spPr>
      <dgm:t>
        <a:bodyPr/>
        <a:lstStyle/>
        <a:p>
          <a:endParaRPr lang="en-US"/>
        </a:p>
      </dgm:t>
    </dgm:pt>
    <dgm:pt modelId="{72337D9B-6BF0-475F-BFC8-57A2074FA113}">
      <dgm:prSet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BR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2ª Fase </a:t>
          </a:r>
          <a:endParaRPr lang="pt-BR" dirty="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pt-BR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aprovação do PRR -&gt; avaliação pela COM</a:t>
          </a:r>
        </a:p>
      </dgm:t>
    </dgm:pt>
    <dgm:pt modelId="{3C9CC12B-54E5-46C2-AA27-583CF8CB7E6A}" type="parTrans" cxnId="{10681C4F-C722-459F-8C41-2395B732FDC2}">
      <dgm:prSet/>
      <dgm:spPr/>
      <dgm:t>
        <a:bodyPr/>
        <a:lstStyle/>
        <a:p>
          <a:endParaRPr lang="en-US"/>
        </a:p>
      </dgm:t>
    </dgm:pt>
    <dgm:pt modelId="{7EE7032C-91F8-4D49-9141-8D335275A77F}" type="sibTrans" cxnId="{10681C4F-C722-459F-8C41-2395B732FDC2}">
      <dgm:prSet/>
      <dgm:spPr/>
      <dgm:t>
        <a:bodyPr/>
        <a:lstStyle/>
        <a:p>
          <a:endParaRPr lang="en-US"/>
        </a:p>
      </dgm:t>
    </dgm:pt>
    <dgm:pt modelId="{E18A21C7-8BBB-4F43-8F1E-2D204ECD339B}" type="pres">
      <dgm:prSet presAssocID="{CFEB4F4A-63D0-4A0B-ABAE-74BBAF2730CF}" presName="diagram" presStyleCnt="0">
        <dgm:presLayoutVars>
          <dgm:dir/>
          <dgm:resizeHandles val="exact"/>
        </dgm:presLayoutVars>
      </dgm:prSet>
      <dgm:spPr/>
    </dgm:pt>
    <dgm:pt modelId="{3C817FF8-2CCE-4C4E-9486-EF8122F6EBCF}" type="pres">
      <dgm:prSet presAssocID="{CEFBF7F5-B87E-442E-9AF2-5B203F1A3D7B}" presName="node" presStyleLbl="node1" presStyleIdx="0" presStyleCnt="2">
        <dgm:presLayoutVars>
          <dgm:bulletEnabled val="1"/>
        </dgm:presLayoutVars>
      </dgm:prSet>
      <dgm:spPr/>
    </dgm:pt>
    <dgm:pt modelId="{02F3333B-39C0-44BC-891F-3CACC45FD2F7}" type="pres">
      <dgm:prSet presAssocID="{410331F2-D7BE-4314-8930-B4CA51BFD7E4}" presName="sibTrans" presStyleLbl="sibTrans2D1" presStyleIdx="0" presStyleCnt="1"/>
      <dgm:spPr/>
    </dgm:pt>
    <dgm:pt modelId="{17F2D34A-242A-44A8-B657-FECE5F67F04D}" type="pres">
      <dgm:prSet presAssocID="{410331F2-D7BE-4314-8930-B4CA51BFD7E4}" presName="connectorText" presStyleLbl="sibTrans2D1" presStyleIdx="0" presStyleCnt="1"/>
      <dgm:spPr/>
    </dgm:pt>
    <dgm:pt modelId="{0B741392-C6A5-401E-BD11-132492342451}" type="pres">
      <dgm:prSet presAssocID="{72337D9B-6BF0-475F-BFC8-57A2074FA113}" presName="node" presStyleLbl="node1" presStyleIdx="1" presStyleCnt="2">
        <dgm:presLayoutVars>
          <dgm:bulletEnabled val="1"/>
        </dgm:presLayoutVars>
      </dgm:prSet>
      <dgm:spPr/>
    </dgm:pt>
  </dgm:ptLst>
  <dgm:cxnLst>
    <dgm:cxn modelId="{3619D31E-502D-4197-BEC4-1D555B5521D4}" srcId="{CFEB4F4A-63D0-4A0B-ABAE-74BBAF2730CF}" destId="{CEFBF7F5-B87E-442E-9AF2-5B203F1A3D7B}" srcOrd="0" destOrd="0" parTransId="{EEA6ED1C-BCCA-4460-A941-7A7B13D1D378}" sibTransId="{410331F2-D7BE-4314-8930-B4CA51BFD7E4}"/>
    <dgm:cxn modelId="{14168B2A-6F46-4D5F-9823-B1219F4DA681}" type="presOf" srcId="{CEFBF7F5-B87E-442E-9AF2-5B203F1A3D7B}" destId="{3C817FF8-2CCE-4C4E-9486-EF8122F6EBCF}" srcOrd="0" destOrd="0" presId="urn:microsoft.com/office/officeart/2005/8/layout/process5"/>
    <dgm:cxn modelId="{10681C4F-C722-459F-8C41-2395B732FDC2}" srcId="{CFEB4F4A-63D0-4A0B-ABAE-74BBAF2730CF}" destId="{72337D9B-6BF0-475F-BFC8-57A2074FA113}" srcOrd="1" destOrd="0" parTransId="{3C9CC12B-54E5-46C2-AA27-583CF8CB7E6A}" sibTransId="{7EE7032C-91F8-4D49-9141-8D335275A77F}"/>
    <dgm:cxn modelId="{BC516A74-C74E-4EDA-A55D-2B411D680568}" type="presOf" srcId="{410331F2-D7BE-4314-8930-B4CA51BFD7E4}" destId="{17F2D34A-242A-44A8-B657-FECE5F67F04D}" srcOrd="1" destOrd="0" presId="urn:microsoft.com/office/officeart/2005/8/layout/process5"/>
    <dgm:cxn modelId="{F3A51A7E-BFDF-4C01-A22B-0AA654B3283F}" type="presOf" srcId="{72337D9B-6BF0-475F-BFC8-57A2074FA113}" destId="{0B741392-C6A5-401E-BD11-132492342451}" srcOrd="0" destOrd="0" presId="urn:microsoft.com/office/officeart/2005/8/layout/process5"/>
    <dgm:cxn modelId="{8C56839D-3462-41E2-8F5E-F5EA2A04C075}" type="presOf" srcId="{410331F2-D7BE-4314-8930-B4CA51BFD7E4}" destId="{02F3333B-39C0-44BC-891F-3CACC45FD2F7}" srcOrd="0" destOrd="0" presId="urn:microsoft.com/office/officeart/2005/8/layout/process5"/>
    <dgm:cxn modelId="{9B538FDF-4038-4DC0-AAA3-A7FC8510BEF8}" type="presOf" srcId="{CFEB4F4A-63D0-4A0B-ABAE-74BBAF2730CF}" destId="{E18A21C7-8BBB-4F43-8F1E-2D204ECD339B}" srcOrd="0" destOrd="0" presId="urn:microsoft.com/office/officeart/2005/8/layout/process5"/>
    <dgm:cxn modelId="{CACBCB6A-3940-4398-8658-07E5A62E2304}" type="presParOf" srcId="{E18A21C7-8BBB-4F43-8F1E-2D204ECD339B}" destId="{3C817FF8-2CCE-4C4E-9486-EF8122F6EBCF}" srcOrd="0" destOrd="0" presId="urn:microsoft.com/office/officeart/2005/8/layout/process5"/>
    <dgm:cxn modelId="{2035A853-9CD5-40A3-85D7-158BDFE113F0}" type="presParOf" srcId="{E18A21C7-8BBB-4F43-8F1E-2D204ECD339B}" destId="{02F3333B-39C0-44BC-891F-3CACC45FD2F7}" srcOrd="1" destOrd="0" presId="urn:microsoft.com/office/officeart/2005/8/layout/process5"/>
    <dgm:cxn modelId="{B8A85E42-E235-4FB4-A471-AAD539F5FCC7}" type="presParOf" srcId="{02F3333B-39C0-44BC-891F-3CACC45FD2F7}" destId="{17F2D34A-242A-44A8-B657-FECE5F67F04D}" srcOrd="0" destOrd="0" presId="urn:microsoft.com/office/officeart/2005/8/layout/process5"/>
    <dgm:cxn modelId="{0ACCAA64-AD3E-46B5-9945-9E704F85CE65}" type="presParOf" srcId="{E18A21C7-8BBB-4F43-8F1E-2D204ECD339B}" destId="{0B741392-C6A5-401E-BD11-13249234245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6DD09-C84B-4088-85D9-0F4A7ABAE648}" type="doc">
      <dgm:prSet loTypeId="urn:microsoft.com/office/officeart/2005/8/layout/process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F3C5926A-826D-494A-8A45-C0418AEC76C9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Fase de concurso</a:t>
          </a:r>
        </a:p>
      </dgm:t>
    </dgm:pt>
    <dgm:pt modelId="{88401781-6902-4BD3-82FE-7144D3A7E198}" type="parTrans" cxnId="{8EC58992-81CA-4962-A1CB-6B4839B63CC8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7FB416-3A71-4AAB-A895-7AA4E36BF7EE}" type="sibTrans" cxnId="{8EC58992-81CA-4962-A1CB-6B4839B63CC8}">
      <dgm:prSet custT="1"/>
      <dgm:spPr>
        <a:solidFill>
          <a:srgbClr val="7AD19B"/>
        </a:solidFill>
      </dgm:spPr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31CDFDA-7D19-4088-BD19-68AEFF747C7B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Contratação</a:t>
          </a:r>
        </a:p>
      </dgm:t>
    </dgm:pt>
    <dgm:pt modelId="{96FEA8C2-3328-42B3-92E1-C878EC6B2F5A}" type="parTrans" cxnId="{6D757461-3E49-4631-86C1-F884BA71F82F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F05A3C4-9FB3-40D1-BDE1-DE04724B1EB3}" type="sibTrans" cxnId="{6D757461-3E49-4631-86C1-F884BA71F82F}">
      <dgm:prSet custT="1"/>
      <dgm:spPr>
        <a:solidFill>
          <a:srgbClr val="7AD19B"/>
        </a:solidFill>
      </dgm:spPr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C31C047-9203-4677-8C07-D3E429ADF2B1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EIA (se aplicável)  e Projeto</a:t>
          </a:r>
        </a:p>
      </dgm:t>
    </dgm:pt>
    <dgm:pt modelId="{9B13A0C3-2955-4CC8-A48E-97A2DA755D01}" type="parTrans" cxnId="{6789F4BD-9A5B-4641-9CF7-C49219E332B0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C614598-9FEF-4504-BBBE-0B3BB42A452C}" type="sibTrans" cxnId="{6789F4BD-9A5B-4641-9CF7-C49219E332B0}">
      <dgm:prSet custT="1"/>
      <dgm:spPr>
        <a:solidFill>
          <a:srgbClr val="7AD19B"/>
        </a:solidFill>
      </dgm:spPr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6DE1276-941D-4E4D-B03E-EED85D40BCCA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caderno de encargos / especificações técnicas</a:t>
          </a:r>
        </a:p>
      </dgm:t>
    </dgm:pt>
    <dgm:pt modelId="{A4C377EE-E5B2-4B6F-BC14-0D081A8E8B06}" type="parTrans" cxnId="{3407774A-58B1-4F2C-AB10-8EBBB81FD5EE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215C847-8C9D-496A-B6AB-6E086CC9ED0E}" type="sibTrans" cxnId="{3407774A-58B1-4F2C-AB10-8EBBB81FD5EE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DDD89F0-C11F-457E-84B8-FE06887920BA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EIA</a:t>
          </a:r>
        </a:p>
      </dgm:t>
    </dgm:pt>
    <dgm:pt modelId="{67C9D983-6F9C-4732-8094-234E8CE1A799}" type="sibTrans" cxnId="{73BFA242-D49F-4C69-8F8A-6ED3B1C16F96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5973F53-1C0B-455A-AE29-76B90CC60091}" type="parTrans" cxnId="{73BFA242-D49F-4C69-8F8A-6ED3B1C16F96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AB4FA69-FBBE-49A2-A233-8107B3CD0EB0}">
      <dgm:prSet custT="1"/>
      <dgm:spPr/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Execução no terreno</a:t>
          </a:r>
        </a:p>
      </dgm:t>
    </dgm:pt>
    <dgm:pt modelId="{B34E9A00-244E-4379-8F3D-BC3020C6DC59}" type="parTrans" cxnId="{173E14F9-F10D-4859-9B2F-D252A81B1431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A9841EC-17CD-4819-92D4-AA0DDC220DC6}" type="sibTrans" cxnId="{173E14F9-F10D-4859-9B2F-D252A81B1431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E17BFF1-94EB-40FC-ACCE-508AD19901DD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contrato</a:t>
          </a:r>
        </a:p>
      </dgm:t>
    </dgm:pt>
    <dgm:pt modelId="{594ECDB2-D2AF-45AD-87F7-0E57B4721239}" type="parTrans" cxnId="{8046EA45-3DE6-4319-AA50-50EA9E410F67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412C28-6B6E-4BB8-88F3-1BEE181AFC9E}" type="sibTrans" cxnId="{8046EA45-3DE6-4319-AA50-50EA9E410F67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EDC9122-45FD-451F-A403-361CDB1EC462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projeto de execução</a:t>
          </a:r>
        </a:p>
      </dgm:t>
    </dgm:pt>
    <dgm:pt modelId="{B43789F9-45AE-4055-ACC7-4D3FDBEF94D8}" type="parTrans" cxnId="{8FAF018A-AB14-4059-A2FF-7BA07597CB1D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7397ACB-2AB3-44D6-8280-3201652A6C9B}" type="sibTrans" cxnId="{8FAF018A-AB14-4059-A2FF-7BA07597CB1D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92448CA-B223-4132-987A-8C45BE3D8700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Nos planos de construção, exploração e desativação (se aplicável)</a:t>
          </a:r>
        </a:p>
      </dgm:t>
    </dgm:pt>
    <dgm:pt modelId="{A7B82189-959A-4041-9E53-29489299C338}" type="parTrans" cxnId="{658BE50D-FECB-4424-A868-864CEA7C7981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4BF7A2B-F667-4824-93E4-C881DC637AB8}" type="sibTrans" cxnId="{658BE50D-FECB-4424-A868-864CEA7C7981}">
      <dgm:prSet/>
      <dgm:spPr/>
      <dgm:t>
        <a:bodyPr/>
        <a:lstStyle/>
        <a:p>
          <a:endParaRPr lang="pt-PT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40A62D-249F-41F5-967D-488B176DA4B7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RECAPE</a:t>
          </a:r>
        </a:p>
      </dgm:t>
    </dgm:pt>
    <dgm:pt modelId="{3D51BCB9-38A1-4D8F-B139-57B0BA87D26E}" type="parTrans" cxnId="{5BC9906E-F63E-4969-9D12-E3B8219670E2}">
      <dgm:prSet/>
      <dgm:spPr/>
      <dgm:t>
        <a:bodyPr/>
        <a:lstStyle/>
        <a:p>
          <a:endParaRPr lang="en-US" sz="2000"/>
        </a:p>
      </dgm:t>
    </dgm:pt>
    <dgm:pt modelId="{5CDB8256-8226-407B-A237-B24275F138CE}" type="sibTrans" cxnId="{5BC9906E-F63E-4969-9D12-E3B8219670E2}">
      <dgm:prSet/>
      <dgm:spPr/>
      <dgm:t>
        <a:bodyPr/>
        <a:lstStyle/>
        <a:p>
          <a:endParaRPr lang="en-US" sz="2000"/>
        </a:p>
      </dgm:t>
    </dgm:pt>
    <dgm:pt modelId="{59A3F68C-307F-4391-B6E0-C2F7BB39361F}" type="pres">
      <dgm:prSet presAssocID="{6376DD09-C84B-4088-85D9-0F4A7ABAE648}" presName="linearFlow" presStyleCnt="0">
        <dgm:presLayoutVars>
          <dgm:dir/>
          <dgm:animLvl val="lvl"/>
          <dgm:resizeHandles val="exact"/>
        </dgm:presLayoutVars>
      </dgm:prSet>
      <dgm:spPr/>
    </dgm:pt>
    <dgm:pt modelId="{D0284EB5-F54C-46E5-8FBA-AEC6164253A8}" type="pres">
      <dgm:prSet presAssocID="{DC31C047-9203-4677-8C07-D3E429ADF2B1}" presName="composite" presStyleCnt="0"/>
      <dgm:spPr/>
    </dgm:pt>
    <dgm:pt modelId="{18E8640F-5851-4E78-933F-85C8AA4598A0}" type="pres">
      <dgm:prSet presAssocID="{DC31C047-9203-4677-8C07-D3E429ADF2B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00E518-7B1D-409E-9E7C-FDE1B9D2AA5E}" type="pres">
      <dgm:prSet presAssocID="{DC31C047-9203-4677-8C07-D3E429ADF2B1}" presName="parSh" presStyleLbl="node1" presStyleIdx="0" presStyleCnt="4"/>
      <dgm:spPr/>
    </dgm:pt>
    <dgm:pt modelId="{0BB18FC1-2097-4038-95BE-31BDFAB8A5BD}" type="pres">
      <dgm:prSet presAssocID="{DC31C047-9203-4677-8C07-D3E429ADF2B1}" presName="desTx" presStyleLbl="fgAcc1" presStyleIdx="0" presStyleCnt="4">
        <dgm:presLayoutVars>
          <dgm:bulletEnabled val="1"/>
        </dgm:presLayoutVars>
      </dgm:prSet>
      <dgm:spPr/>
    </dgm:pt>
    <dgm:pt modelId="{9E98D2BB-5AFC-40DF-A68F-E90DCD18E856}" type="pres">
      <dgm:prSet presAssocID="{FC614598-9FEF-4504-BBBE-0B3BB42A452C}" presName="sibTrans" presStyleLbl="sibTrans2D1" presStyleIdx="0" presStyleCnt="3"/>
      <dgm:spPr/>
    </dgm:pt>
    <dgm:pt modelId="{CCEE2C1E-CBA2-4E86-A808-27B656BC6027}" type="pres">
      <dgm:prSet presAssocID="{FC614598-9FEF-4504-BBBE-0B3BB42A452C}" presName="connTx" presStyleLbl="sibTrans2D1" presStyleIdx="0" presStyleCnt="3"/>
      <dgm:spPr/>
    </dgm:pt>
    <dgm:pt modelId="{D8E5A8BE-359C-4D10-98EB-218D413540D6}" type="pres">
      <dgm:prSet presAssocID="{F3C5926A-826D-494A-8A45-C0418AEC76C9}" presName="composite" presStyleCnt="0"/>
      <dgm:spPr/>
    </dgm:pt>
    <dgm:pt modelId="{C97BAE20-5337-45A3-B018-7AAAD98D0A8A}" type="pres">
      <dgm:prSet presAssocID="{F3C5926A-826D-494A-8A45-C0418AEC76C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7BA519-2CED-4FDA-8D83-8620426B92BB}" type="pres">
      <dgm:prSet presAssocID="{F3C5926A-826D-494A-8A45-C0418AEC76C9}" presName="parSh" presStyleLbl="node1" presStyleIdx="1" presStyleCnt="4"/>
      <dgm:spPr/>
    </dgm:pt>
    <dgm:pt modelId="{9EFF81F4-C5EB-4C91-BF55-9E2DECB491AD}" type="pres">
      <dgm:prSet presAssocID="{F3C5926A-826D-494A-8A45-C0418AEC76C9}" presName="desTx" presStyleLbl="fgAcc1" presStyleIdx="1" presStyleCnt="4" custScaleX="110410">
        <dgm:presLayoutVars>
          <dgm:bulletEnabled val="1"/>
        </dgm:presLayoutVars>
      </dgm:prSet>
      <dgm:spPr/>
    </dgm:pt>
    <dgm:pt modelId="{5F007F72-22D7-44F5-88CB-4607DFF52A0A}" type="pres">
      <dgm:prSet presAssocID="{E07FB416-3A71-4AAB-A895-7AA4E36BF7EE}" presName="sibTrans" presStyleLbl="sibTrans2D1" presStyleIdx="1" presStyleCnt="3"/>
      <dgm:spPr/>
    </dgm:pt>
    <dgm:pt modelId="{2A390555-1494-4B0C-A95C-28AB2FF99384}" type="pres">
      <dgm:prSet presAssocID="{E07FB416-3A71-4AAB-A895-7AA4E36BF7EE}" presName="connTx" presStyleLbl="sibTrans2D1" presStyleIdx="1" presStyleCnt="3"/>
      <dgm:spPr/>
    </dgm:pt>
    <dgm:pt modelId="{D8AC5804-AEAE-4B81-B359-F6355DB66871}" type="pres">
      <dgm:prSet presAssocID="{F31CDFDA-7D19-4088-BD19-68AEFF747C7B}" presName="composite" presStyleCnt="0"/>
      <dgm:spPr/>
    </dgm:pt>
    <dgm:pt modelId="{C6CF66DE-21FC-4EA6-A4DE-C51958EDA77C}" type="pres">
      <dgm:prSet presAssocID="{F31CDFDA-7D19-4088-BD19-68AEFF747C7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A6134F-F1B0-417B-8E42-F7B3DCE7DE58}" type="pres">
      <dgm:prSet presAssocID="{F31CDFDA-7D19-4088-BD19-68AEFF747C7B}" presName="parSh" presStyleLbl="node1" presStyleIdx="2" presStyleCnt="4"/>
      <dgm:spPr/>
    </dgm:pt>
    <dgm:pt modelId="{7D937408-1366-4518-8154-8CC22A7346F0}" type="pres">
      <dgm:prSet presAssocID="{F31CDFDA-7D19-4088-BD19-68AEFF747C7B}" presName="desTx" presStyleLbl="fgAcc1" presStyleIdx="2" presStyleCnt="4">
        <dgm:presLayoutVars>
          <dgm:bulletEnabled val="1"/>
        </dgm:presLayoutVars>
      </dgm:prSet>
      <dgm:spPr/>
    </dgm:pt>
    <dgm:pt modelId="{EFC32A70-EF4E-47F8-9619-3AFB950598CC}" type="pres">
      <dgm:prSet presAssocID="{6F05A3C4-9FB3-40D1-BDE1-DE04724B1EB3}" presName="sibTrans" presStyleLbl="sibTrans2D1" presStyleIdx="2" presStyleCnt="3"/>
      <dgm:spPr/>
    </dgm:pt>
    <dgm:pt modelId="{284B773F-22F8-4749-92CD-E416FBB7AC83}" type="pres">
      <dgm:prSet presAssocID="{6F05A3C4-9FB3-40D1-BDE1-DE04724B1EB3}" presName="connTx" presStyleLbl="sibTrans2D1" presStyleIdx="2" presStyleCnt="3"/>
      <dgm:spPr/>
    </dgm:pt>
    <dgm:pt modelId="{91A90019-0760-45E3-8AAB-ABF336D05131}" type="pres">
      <dgm:prSet presAssocID="{DAB4FA69-FBBE-49A2-A233-8107B3CD0EB0}" presName="composite" presStyleCnt="0"/>
      <dgm:spPr/>
    </dgm:pt>
    <dgm:pt modelId="{B5096FE2-A944-4158-93E4-0E4FFA3FD306}" type="pres">
      <dgm:prSet presAssocID="{DAB4FA69-FBBE-49A2-A233-8107B3CD0EB0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8F5C351-D639-4AFD-B623-F9C6B397ED80}" type="pres">
      <dgm:prSet presAssocID="{DAB4FA69-FBBE-49A2-A233-8107B3CD0EB0}" presName="parSh" presStyleLbl="node1" presStyleIdx="3" presStyleCnt="4"/>
      <dgm:spPr/>
    </dgm:pt>
    <dgm:pt modelId="{92ECB2FE-0902-404B-85C4-3826334BF501}" type="pres">
      <dgm:prSet presAssocID="{DAB4FA69-FBBE-49A2-A233-8107B3CD0EB0}" presName="desTx" presStyleLbl="fgAcc1" presStyleIdx="3" presStyleCnt="4">
        <dgm:presLayoutVars>
          <dgm:bulletEnabled val="1"/>
        </dgm:presLayoutVars>
      </dgm:prSet>
      <dgm:spPr/>
    </dgm:pt>
  </dgm:ptLst>
  <dgm:cxnLst>
    <dgm:cxn modelId="{8CDF6007-F6E7-41AD-BAB8-D567CA6606D3}" type="presOf" srcId="{DC31C047-9203-4677-8C07-D3E429ADF2B1}" destId="{DA00E518-7B1D-409E-9E7C-FDE1B9D2AA5E}" srcOrd="1" destOrd="0" presId="urn:microsoft.com/office/officeart/2005/8/layout/process3"/>
    <dgm:cxn modelId="{C12EEE0C-432E-4B4C-9960-C18671F55DB7}" type="presOf" srcId="{E07FB416-3A71-4AAB-A895-7AA4E36BF7EE}" destId="{5F007F72-22D7-44F5-88CB-4607DFF52A0A}" srcOrd="0" destOrd="0" presId="urn:microsoft.com/office/officeart/2005/8/layout/process3"/>
    <dgm:cxn modelId="{658BE50D-FECB-4424-A868-864CEA7C7981}" srcId="{DAB4FA69-FBBE-49A2-A233-8107B3CD0EB0}" destId="{C92448CA-B223-4132-987A-8C45BE3D8700}" srcOrd="0" destOrd="0" parTransId="{A7B82189-959A-4041-9E53-29489299C338}" sibTransId="{84BF7A2B-F667-4824-93E4-C881DC637AB8}"/>
    <dgm:cxn modelId="{18546F2A-9677-4E29-AB75-4DA4F301C2C4}" type="presOf" srcId="{6376DD09-C84B-4088-85D9-0F4A7ABAE648}" destId="{59A3F68C-307F-4391-B6E0-C2F7BB39361F}" srcOrd="0" destOrd="0" presId="urn:microsoft.com/office/officeart/2005/8/layout/process3"/>
    <dgm:cxn modelId="{A0C58933-22D5-4EDC-8B7E-C5D0965EEC99}" type="presOf" srcId="{EEDC9122-45FD-451F-A403-361CDB1EC462}" destId="{0BB18FC1-2097-4038-95BE-31BDFAB8A5BD}" srcOrd="0" destOrd="1" presId="urn:microsoft.com/office/officeart/2005/8/layout/process3"/>
    <dgm:cxn modelId="{17BE6B3D-5117-4959-A353-8C54A1AD49AF}" type="presOf" srcId="{DC31C047-9203-4677-8C07-D3E429ADF2B1}" destId="{18E8640F-5851-4E78-933F-85C8AA4598A0}" srcOrd="0" destOrd="0" presId="urn:microsoft.com/office/officeart/2005/8/layout/process3"/>
    <dgm:cxn modelId="{6D757461-3E49-4631-86C1-F884BA71F82F}" srcId="{6376DD09-C84B-4088-85D9-0F4A7ABAE648}" destId="{F31CDFDA-7D19-4088-BD19-68AEFF747C7B}" srcOrd="2" destOrd="0" parTransId="{96FEA8C2-3328-42B3-92E1-C878EC6B2F5A}" sibTransId="{6F05A3C4-9FB3-40D1-BDE1-DE04724B1EB3}"/>
    <dgm:cxn modelId="{73BFA242-D49F-4C69-8F8A-6ED3B1C16F96}" srcId="{DC31C047-9203-4677-8C07-D3E429ADF2B1}" destId="{0DDD89F0-C11F-457E-84B8-FE06887920BA}" srcOrd="0" destOrd="0" parTransId="{B5973F53-1C0B-455A-AE29-76B90CC60091}" sibTransId="{67C9D983-6F9C-4732-8094-234E8CE1A799}"/>
    <dgm:cxn modelId="{9D587944-A1A0-4C2A-91A1-9EEC2DC99125}" type="presOf" srcId="{DAB4FA69-FBBE-49A2-A233-8107B3CD0EB0}" destId="{F8F5C351-D639-4AFD-B623-F9C6B397ED80}" srcOrd="1" destOrd="0" presId="urn:microsoft.com/office/officeart/2005/8/layout/process3"/>
    <dgm:cxn modelId="{8046EA45-3DE6-4319-AA50-50EA9E410F67}" srcId="{F31CDFDA-7D19-4088-BD19-68AEFF747C7B}" destId="{EE17BFF1-94EB-40FC-ACCE-508AD19901DD}" srcOrd="0" destOrd="0" parTransId="{594ECDB2-D2AF-45AD-87F7-0E57B4721239}" sibTransId="{9E412C28-6B6E-4BB8-88F3-1BEE181AFC9E}"/>
    <dgm:cxn modelId="{58376E48-2E97-452E-9C67-1ECDE4130F50}" type="presOf" srcId="{F31CDFDA-7D19-4088-BD19-68AEFF747C7B}" destId="{FAA6134F-F1B0-417B-8E42-F7B3DCE7DE58}" srcOrd="1" destOrd="0" presId="urn:microsoft.com/office/officeart/2005/8/layout/process3"/>
    <dgm:cxn modelId="{3407774A-58B1-4F2C-AB10-8EBBB81FD5EE}" srcId="{F3C5926A-826D-494A-8A45-C0418AEC76C9}" destId="{86DE1276-941D-4E4D-B03E-EED85D40BCCA}" srcOrd="0" destOrd="0" parTransId="{A4C377EE-E5B2-4B6F-BC14-0D081A8E8B06}" sibTransId="{E215C847-8C9D-496A-B6AB-6E086CC9ED0E}"/>
    <dgm:cxn modelId="{5BC9906E-F63E-4969-9D12-E3B8219670E2}" srcId="{DC31C047-9203-4677-8C07-D3E429ADF2B1}" destId="{9F40A62D-249F-41F5-967D-488B176DA4B7}" srcOrd="2" destOrd="0" parTransId="{3D51BCB9-38A1-4D8F-B139-57B0BA87D26E}" sibTransId="{5CDB8256-8226-407B-A237-B24275F138CE}"/>
    <dgm:cxn modelId="{B966A553-5987-4463-A18D-AB48C5119D50}" type="presOf" srcId="{6F05A3C4-9FB3-40D1-BDE1-DE04724B1EB3}" destId="{EFC32A70-EF4E-47F8-9619-3AFB950598CC}" srcOrd="0" destOrd="0" presId="urn:microsoft.com/office/officeart/2005/8/layout/process3"/>
    <dgm:cxn modelId="{375B6B7D-1B50-490F-9BDE-0C8BC2F3E779}" type="presOf" srcId="{0DDD89F0-C11F-457E-84B8-FE06887920BA}" destId="{0BB18FC1-2097-4038-95BE-31BDFAB8A5BD}" srcOrd="0" destOrd="0" presId="urn:microsoft.com/office/officeart/2005/8/layout/process3"/>
    <dgm:cxn modelId="{8FAF018A-AB14-4059-A2FF-7BA07597CB1D}" srcId="{DC31C047-9203-4677-8C07-D3E429ADF2B1}" destId="{EEDC9122-45FD-451F-A403-361CDB1EC462}" srcOrd="1" destOrd="0" parTransId="{B43789F9-45AE-4055-ACC7-4D3FDBEF94D8}" sibTransId="{87397ACB-2AB3-44D6-8280-3201652A6C9B}"/>
    <dgm:cxn modelId="{8EC58992-81CA-4962-A1CB-6B4839B63CC8}" srcId="{6376DD09-C84B-4088-85D9-0F4A7ABAE648}" destId="{F3C5926A-826D-494A-8A45-C0418AEC76C9}" srcOrd="1" destOrd="0" parTransId="{88401781-6902-4BD3-82FE-7144D3A7E198}" sibTransId="{E07FB416-3A71-4AAB-A895-7AA4E36BF7EE}"/>
    <dgm:cxn modelId="{41857A98-AB0A-489E-B2D3-E26F11B14B57}" type="presOf" srcId="{F3C5926A-826D-494A-8A45-C0418AEC76C9}" destId="{E47BA519-2CED-4FDA-8D83-8620426B92BB}" srcOrd="1" destOrd="0" presId="urn:microsoft.com/office/officeart/2005/8/layout/process3"/>
    <dgm:cxn modelId="{CD88DAAE-B6A7-4A5D-8BE5-C73631272B19}" type="presOf" srcId="{DAB4FA69-FBBE-49A2-A233-8107B3CD0EB0}" destId="{B5096FE2-A944-4158-93E4-0E4FFA3FD306}" srcOrd="0" destOrd="0" presId="urn:microsoft.com/office/officeart/2005/8/layout/process3"/>
    <dgm:cxn modelId="{4ADD51BD-9BB5-44D1-897E-18163A2A5483}" type="presOf" srcId="{EE17BFF1-94EB-40FC-ACCE-508AD19901DD}" destId="{7D937408-1366-4518-8154-8CC22A7346F0}" srcOrd="0" destOrd="0" presId="urn:microsoft.com/office/officeart/2005/8/layout/process3"/>
    <dgm:cxn modelId="{6789F4BD-9A5B-4641-9CF7-C49219E332B0}" srcId="{6376DD09-C84B-4088-85D9-0F4A7ABAE648}" destId="{DC31C047-9203-4677-8C07-D3E429ADF2B1}" srcOrd="0" destOrd="0" parTransId="{9B13A0C3-2955-4CC8-A48E-97A2DA755D01}" sibTransId="{FC614598-9FEF-4504-BBBE-0B3BB42A452C}"/>
    <dgm:cxn modelId="{8DF3DFBE-9507-43C1-A0BF-216A76D69041}" type="presOf" srcId="{F3C5926A-826D-494A-8A45-C0418AEC76C9}" destId="{C97BAE20-5337-45A3-B018-7AAAD98D0A8A}" srcOrd="0" destOrd="0" presId="urn:microsoft.com/office/officeart/2005/8/layout/process3"/>
    <dgm:cxn modelId="{CB7C0FCE-8395-44C7-B592-A58C9F3D8C87}" type="presOf" srcId="{FC614598-9FEF-4504-BBBE-0B3BB42A452C}" destId="{9E98D2BB-5AFC-40DF-A68F-E90DCD18E856}" srcOrd="0" destOrd="0" presId="urn:microsoft.com/office/officeart/2005/8/layout/process3"/>
    <dgm:cxn modelId="{B74B2ECE-297A-4D74-95FF-4E6191663002}" type="presOf" srcId="{FC614598-9FEF-4504-BBBE-0B3BB42A452C}" destId="{CCEE2C1E-CBA2-4E86-A808-27B656BC6027}" srcOrd="1" destOrd="0" presId="urn:microsoft.com/office/officeart/2005/8/layout/process3"/>
    <dgm:cxn modelId="{615626D1-A041-4E40-A545-DC74922DA2CF}" type="presOf" srcId="{6F05A3C4-9FB3-40D1-BDE1-DE04724B1EB3}" destId="{284B773F-22F8-4749-92CD-E416FBB7AC83}" srcOrd="1" destOrd="0" presId="urn:microsoft.com/office/officeart/2005/8/layout/process3"/>
    <dgm:cxn modelId="{DA55B8DD-A51B-4FED-BC63-D2699FE1BAF4}" type="presOf" srcId="{E07FB416-3A71-4AAB-A895-7AA4E36BF7EE}" destId="{2A390555-1494-4B0C-A95C-28AB2FF99384}" srcOrd="1" destOrd="0" presId="urn:microsoft.com/office/officeart/2005/8/layout/process3"/>
    <dgm:cxn modelId="{AC392AE4-86FE-4197-BCA1-49F8E2C9455C}" type="presOf" srcId="{F31CDFDA-7D19-4088-BD19-68AEFF747C7B}" destId="{C6CF66DE-21FC-4EA6-A4DE-C51958EDA77C}" srcOrd="0" destOrd="0" presId="urn:microsoft.com/office/officeart/2005/8/layout/process3"/>
    <dgm:cxn modelId="{7F44B9F8-896E-4F92-B04C-BE56F40C934D}" type="presOf" srcId="{9F40A62D-249F-41F5-967D-488B176DA4B7}" destId="{0BB18FC1-2097-4038-95BE-31BDFAB8A5BD}" srcOrd="0" destOrd="2" presId="urn:microsoft.com/office/officeart/2005/8/layout/process3"/>
    <dgm:cxn modelId="{173E14F9-F10D-4859-9B2F-D252A81B1431}" srcId="{6376DD09-C84B-4088-85D9-0F4A7ABAE648}" destId="{DAB4FA69-FBBE-49A2-A233-8107B3CD0EB0}" srcOrd="3" destOrd="0" parTransId="{B34E9A00-244E-4379-8F3D-BC3020C6DC59}" sibTransId="{6A9841EC-17CD-4819-92D4-AA0DDC220DC6}"/>
    <dgm:cxn modelId="{C9C213FD-46E8-4AF6-94E0-6D931DE65C9D}" type="presOf" srcId="{86DE1276-941D-4E4D-B03E-EED85D40BCCA}" destId="{9EFF81F4-C5EB-4C91-BF55-9E2DECB491AD}" srcOrd="0" destOrd="0" presId="urn:microsoft.com/office/officeart/2005/8/layout/process3"/>
    <dgm:cxn modelId="{C2FF02FE-12B6-4A24-95EB-71C7B081E123}" type="presOf" srcId="{C92448CA-B223-4132-987A-8C45BE3D8700}" destId="{92ECB2FE-0902-404B-85C4-3826334BF501}" srcOrd="0" destOrd="0" presId="urn:microsoft.com/office/officeart/2005/8/layout/process3"/>
    <dgm:cxn modelId="{E5AE51AE-F9A8-4C9F-A757-40DBC2DA8D36}" type="presParOf" srcId="{59A3F68C-307F-4391-B6E0-C2F7BB39361F}" destId="{D0284EB5-F54C-46E5-8FBA-AEC6164253A8}" srcOrd="0" destOrd="0" presId="urn:microsoft.com/office/officeart/2005/8/layout/process3"/>
    <dgm:cxn modelId="{108C7130-6659-4CA2-BD52-E91EC50B2DE0}" type="presParOf" srcId="{D0284EB5-F54C-46E5-8FBA-AEC6164253A8}" destId="{18E8640F-5851-4E78-933F-85C8AA4598A0}" srcOrd="0" destOrd="0" presId="urn:microsoft.com/office/officeart/2005/8/layout/process3"/>
    <dgm:cxn modelId="{86624278-C0BD-4351-BEAD-2D86E157B4F6}" type="presParOf" srcId="{D0284EB5-F54C-46E5-8FBA-AEC6164253A8}" destId="{DA00E518-7B1D-409E-9E7C-FDE1B9D2AA5E}" srcOrd="1" destOrd="0" presId="urn:microsoft.com/office/officeart/2005/8/layout/process3"/>
    <dgm:cxn modelId="{5D8B6688-F4DE-44BA-A044-30A29E13DCD9}" type="presParOf" srcId="{D0284EB5-F54C-46E5-8FBA-AEC6164253A8}" destId="{0BB18FC1-2097-4038-95BE-31BDFAB8A5BD}" srcOrd="2" destOrd="0" presId="urn:microsoft.com/office/officeart/2005/8/layout/process3"/>
    <dgm:cxn modelId="{3039D32D-910C-4FED-ACBD-DCC8758FBC7D}" type="presParOf" srcId="{59A3F68C-307F-4391-B6E0-C2F7BB39361F}" destId="{9E98D2BB-5AFC-40DF-A68F-E90DCD18E856}" srcOrd="1" destOrd="0" presId="urn:microsoft.com/office/officeart/2005/8/layout/process3"/>
    <dgm:cxn modelId="{C353B6F6-508E-478A-AF21-9DE0B537F99E}" type="presParOf" srcId="{9E98D2BB-5AFC-40DF-A68F-E90DCD18E856}" destId="{CCEE2C1E-CBA2-4E86-A808-27B656BC6027}" srcOrd="0" destOrd="0" presId="urn:microsoft.com/office/officeart/2005/8/layout/process3"/>
    <dgm:cxn modelId="{AF49D487-C7B9-4781-973C-7753452E56DA}" type="presParOf" srcId="{59A3F68C-307F-4391-B6E0-C2F7BB39361F}" destId="{D8E5A8BE-359C-4D10-98EB-218D413540D6}" srcOrd="2" destOrd="0" presId="urn:microsoft.com/office/officeart/2005/8/layout/process3"/>
    <dgm:cxn modelId="{A2C35A17-4930-4F41-AEC5-0E37E6508C61}" type="presParOf" srcId="{D8E5A8BE-359C-4D10-98EB-218D413540D6}" destId="{C97BAE20-5337-45A3-B018-7AAAD98D0A8A}" srcOrd="0" destOrd="0" presId="urn:microsoft.com/office/officeart/2005/8/layout/process3"/>
    <dgm:cxn modelId="{F60DF552-483D-4799-9BDD-5DA32BC26FF5}" type="presParOf" srcId="{D8E5A8BE-359C-4D10-98EB-218D413540D6}" destId="{E47BA519-2CED-4FDA-8D83-8620426B92BB}" srcOrd="1" destOrd="0" presId="urn:microsoft.com/office/officeart/2005/8/layout/process3"/>
    <dgm:cxn modelId="{528A1E3D-B499-4F0C-BA41-008D2425EEA8}" type="presParOf" srcId="{D8E5A8BE-359C-4D10-98EB-218D413540D6}" destId="{9EFF81F4-C5EB-4C91-BF55-9E2DECB491AD}" srcOrd="2" destOrd="0" presId="urn:microsoft.com/office/officeart/2005/8/layout/process3"/>
    <dgm:cxn modelId="{A2710272-0DE9-4E0E-916A-9A751F3FA516}" type="presParOf" srcId="{59A3F68C-307F-4391-B6E0-C2F7BB39361F}" destId="{5F007F72-22D7-44F5-88CB-4607DFF52A0A}" srcOrd="3" destOrd="0" presId="urn:microsoft.com/office/officeart/2005/8/layout/process3"/>
    <dgm:cxn modelId="{C04D5589-7354-4EA2-9199-952247F69271}" type="presParOf" srcId="{5F007F72-22D7-44F5-88CB-4607DFF52A0A}" destId="{2A390555-1494-4B0C-A95C-28AB2FF99384}" srcOrd="0" destOrd="0" presId="urn:microsoft.com/office/officeart/2005/8/layout/process3"/>
    <dgm:cxn modelId="{0C165F77-EC6D-4694-97EA-0ACD969DB767}" type="presParOf" srcId="{59A3F68C-307F-4391-B6E0-C2F7BB39361F}" destId="{D8AC5804-AEAE-4B81-B359-F6355DB66871}" srcOrd="4" destOrd="0" presId="urn:microsoft.com/office/officeart/2005/8/layout/process3"/>
    <dgm:cxn modelId="{B22850D0-E897-4076-8251-F1F651CADFDF}" type="presParOf" srcId="{D8AC5804-AEAE-4B81-B359-F6355DB66871}" destId="{C6CF66DE-21FC-4EA6-A4DE-C51958EDA77C}" srcOrd="0" destOrd="0" presId="urn:microsoft.com/office/officeart/2005/8/layout/process3"/>
    <dgm:cxn modelId="{15C1FF33-50E3-4F21-A3BE-DFC41F9AA2E2}" type="presParOf" srcId="{D8AC5804-AEAE-4B81-B359-F6355DB66871}" destId="{FAA6134F-F1B0-417B-8E42-F7B3DCE7DE58}" srcOrd="1" destOrd="0" presId="urn:microsoft.com/office/officeart/2005/8/layout/process3"/>
    <dgm:cxn modelId="{5F2986DB-D403-4E12-8384-AC85C139FCDB}" type="presParOf" srcId="{D8AC5804-AEAE-4B81-B359-F6355DB66871}" destId="{7D937408-1366-4518-8154-8CC22A7346F0}" srcOrd="2" destOrd="0" presId="urn:microsoft.com/office/officeart/2005/8/layout/process3"/>
    <dgm:cxn modelId="{81DA6DCC-3612-443A-80CB-6D8998FD3970}" type="presParOf" srcId="{59A3F68C-307F-4391-B6E0-C2F7BB39361F}" destId="{EFC32A70-EF4E-47F8-9619-3AFB950598CC}" srcOrd="5" destOrd="0" presId="urn:microsoft.com/office/officeart/2005/8/layout/process3"/>
    <dgm:cxn modelId="{411D7660-DC68-4B26-A115-F608B950AED6}" type="presParOf" srcId="{EFC32A70-EF4E-47F8-9619-3AFB950598CC}" destId="{284B773F-22F8-4749-92CD-E416FBB7AC83}" srcOrd="0" destOrd="0" presId="urn:microsoft.com/office/officeart/2005/8/layout/process3"/>
    <dgm:cxn modelId="{30243948-5C94-41D6-AF08-BC874F646D58}" type="presParOf" srcId="{59A3F68C-307F-4391-B6E0-C2F7BB39361F}" destId="{91A90019-0760-45E3-8AAB-ABF336D05131}" srcOrd="6" destOrd="0" presId="urn:microsoft.com/office/officeart/2005/8/layout/process3"/>
    <dgm:cxn modelId="{378B9987-B18C-4861-852A-2DCE517D68C1}" type="presParOf" srcId="{91A90019-0760-45E3-8AAB-ABF336D05131}" destId="{B5096FE2-A944-4158-93E4-0E4FFA3FD306}" srcOrd="0" destOrd="0" presId="urn:microsoft.com/office/officeart/2005/8/layout/process3"/>
    <dgm:cxn modelId="{00C31EAE-0F78-4106-A7F9-5CC0CDF7929F}" type="presParOf" srcId="{91A90019-0760-45E3-8AAB-ABF336D05131}" destId="{F8F5C351-D639-4AFD-B623-F9C6B397ED80}" srcOrd="1" destOrd="0" presId="urn:microsoft.com/office/officeart/2005/8/layout/process3"/>
    <dgm:cxn modelId="{95FB90B7-24AC-4A96-88C4-394576C0AA21}" type="presParOf" srcId="{91A90019-0760-45E3-8AAB-ABF336D05131}" destId="{92ECB2FE-0902-404B-85C4-3826334BF50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76DD09-C84B-4088-85D9-0F4A7ABAE648}" type="doc">
      <dgm:prSet loTypeId="urn:microsoft.com/office/officeart/2005/8/layout/process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4E644D86-82A9-458E-8151-E7B092F7BA8C}">
      <dgm:prSet phldrT="[Texto]" custT="1"/>
      <dgm:spPr/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Fase de concurso</a:t>
          </a:r>
        </a:p>
      </dgm:t>
    </dgm:pt>
    <dgm:pt modelId="{8F3F6C9C-918C-470D-9D64-D15988A2D698}" type="parTrans" cxnId="{40C028A7-1BC8-4071-9DF4-4B53552BFDF3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683CA507-D3A8-4575-A0B2-EB0AD4F91473}" type="sibTrans" cxnId="{40C028A7-1BC8-4071-9DF4-4B53552BFDF3}">
      <dgm:prSet custT="1"/>
      <dgm:spPr>
        <a:solidFill>
          <a:srgbClr val="7AD19B"/>
        </a:solidFill>
      </dgm:spPr>
      <dgm:t>
        <a:bodyPr/>
        <a:lstStyle/>
        <a:p>
          <a:endParaRPr lang="pt-PT" sz="1800">
            <a:solidFill>
              <a:schemeClr val="bg2">
                <a:lumMod val="50000"/>
              </a:schemeClr>
            </a:solidFill>
          </a:endParaRPr>
        </a:p>
      </dgm:t>
    </dgm:pt>
    <dgm:pt modelId="{C79DFFCD-C758-47BE-A57A-25845E8A5F50}">
      <dgm:prSet custT="1"/>
      <dgm:spPr/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Seleção da(s)  proposta(s)</a:t>
          </a:r>
        </a:p>
      </dgm:t>
    </dgm:pt>
    <dgm:pt modelId="{3F8AF54D-64C9-43EF-B2B5-696118C55FED}" type="parTrans" cxnId="{8F7B92AE-545E-4BBE-9042-BBE00D0FFA4A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57AA00DC-E00D-41FD-AF07-9151B8E83AF0}" type="sibTrans" cxnId="{8F7B92AE-545E-4BBE-9042-BBE00D0FFA4A}">
      <dgm:prSet custT="1"/>
      <dgm:spPr>
        <a:solidFill>
          <a:srgbClr val="7AD19B"/>
        </a:solidFill>
      </dgm:spPr>
      <dgm:t>
        <a:bodyPr/>
        <a:lstStyle/>
        <a:p>
          <a:endParaRPr lang="pt-PT" sz="1800">
            <a:solidFill>
              <a:schemeClr val="bg2">
                <a:lumMod val="50000"/>
              </a:schemeClr>
            </a:solidFill>
          </a:endParaRPr>
        </a:p>
      </dgm:t>
    </dgm:pt>
    <dgm:pt modelId="{34B28330-F57D-430D-9E32-C784D7A75764}">
      <dgm:prSet custT="1"/>
      <dgm:spPr/>
      <dgm:t>
        <a:bodyPr/>
        <a:lstStyle/>
        <a:p>
          <a:r>
            <a:rPr lang="pt-PT" sz="16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Contratação da aquisição</a:t>
          </a:r>
        </a:p>
      </dgm:t>
    </dgm:pt>
    <dgm:pt modelId="{AC3CD6B8-4E1E-4CC1-A9FC-D57BB22498A3}" type="parTrans" cxnId="{B26E1A01-DB22-414F-860C-6950E072950F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32F34968-CEA8-4C99-93E2-272145552CC1}" type="sibTrans" cxnId="{B26E1A01-DB22-414F-860C-6950E072950F}">
      <dgm:prSet custT="1"/>
      <dgm:spPr/>
      <dgm:t>
        <a:bodyPr/>
        <a:lstStyle/>
        <a:p>
          <a:endParaRPr lang="pt-PT" sz="1800">
            <a:solidFill>
              <a:schemeClr val="bg2">
                <a:lumMod val="50000"/>
              </a:schemeClr>
            </a:solidFill>
          </a:endParaRPr>
        </a:p>
      </dgm:t>
    </dgm:pt>
    <dgm:pt modelId="{F517CDF9-851B-473A-9C5A-D1E38E6B6950}">
      <dgm:prSet phldrT="[Texto]"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Avisos (critérios de elegibilidade)</a:t>
          </a:r>
        </a:p>
      </dgm:t>
    </dgm:pt>
    <dgm:pt modelId="{4401D08E-F6D0-4395-B9E8-9D8EE6433B6A}" type="parTrans" cxnId="{1D447EF0-2D64-46BE-B490-9121690B611C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0212AC85-1B6F-4506-9851-40748AD411CD}" type="sibTrans" cxnId="{1D447EF0-2D64-46BE-B490-9121690B611C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2EA15C22-3D4C-45E5-9C1F-1F63C9EA0C73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Termos de Aceitação / Contratos</a:t>
          </a:r>
        </a:p>
      </dgm:t>
    </dgm:pt>
    <dgm:pt modelId="{B25AD439-370C-421C-ABA4-0C611A3FA495}" type="parTrans" cxnId="{DE1A6AA9-FE90-4801-8E21-7C33C0DE0A8F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2D4947B3-B2DA-4C98-9B27-8DA5D7B872C7}" type="sibTrans" cxnId="{DE1A6AA9-FE90-4801-8E21-7C33C0DE0A8F}">
      <dgm:prSet/>
      <dgm:spPr/>
      <dgm:t>
        <a:bodyPr/>
        <a:lstStyle/>
        <a:p>
          <a:endParaRPr lang="pt-PT" sz="4000">
            <a:solidFill>
              <a:schemeClr val="bg2">
                <a:lumMod val="50000"/>
              </a:schemeClr>
            </a:solidFill>
          </a:endParaRPr>
        </a:p>
      </dgm:t>
    </dgm:pt>
    <dgm:pt modelId="{617814E3-D159-4B39-A20F-5FF38A45274D}">
      <dgm:prSet custT="1"/>
      <dgm:spPr>
        <a:solidFill>
          <a:srgbClr val="CCF4D8">
            <a:alpha val="90000"/>
          </a:srgbClr>
        </a:solidFill>
        <a:ln>
          <a:noFill/>
        </a:ln>
      </dgm:spPr>
      <dgm:t>
        <a:bodyPr/>
        <a:lstStyle/>
        <a:p>
          <a:r>
            <a:rPr lang="pt-PT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Proposta(s) selecionada(s)</a:t>
          </a:r>
        </a:p>
      </dgm:t>
    </dgm:pt>
    <dgm:pt modelId="{C9418D66-1D33-45EE-B6BB-F16DAAC09F66}" type="parTrans" cxnId="{2E79EED5-3164-4C34-A7DC-2F8A1649AEA7}">
      <dgm:prSet/>
      <dgm:spPr/>
      <dgm:t>
        <a:bodyPr/>
        <a:lstStyle/>
        <a:p>
          <a:endParaRPr lang="en-GB" sz="2400">
            <a:solidFill>
              <a:schemeClr val="bg2">
                <a:lumMod val="50000"/>
              </a:schemeClr>
            </a:solidFill>
          </a:endParaRPr>
        </a:p>
      </dgm:t>
    </dgm:pt>
    <dgm:pt modelId="{520E357F-8767-4D81-AA58-A74398B07818}" type="sibTrans" cxnId="{2E79EED5-3164-4C34-A7DC-2F8A1649AEA7}">
      <dgm:prSet/>
      <dgm:spPr/>
      <dgm:t>
        <a:bodyPr/>
        <a:lstStyle/>
        <a:p>
          <a:endParaRPr lang="en-GB" sz="2400">
            <a:solidFill>
              <a:schemeClr val="bg2">
                <a:lumMod val="50000"/>
              </a:schemeClr>
            </a:solidFill>
          </a:endParaRPr>
        </a:p>
      </dgm:t>
    </dgm:pt>
    <dgm:pt modelId="{C6744E8E-D76E-47E5-B6B5-F9C7B797E7F7}" type="pres">
      <dgm:prSet presAssocID="{6376DD09-C84B-4088-85D9-0F4A7ABAE648}" presName="linearFlow" presStyleCnt="0">
        <dgm:presLayoutVars>
          <dgm:dir/>
          <dgm:animLvl val="lvl"/>
          <dgm:resizeHandles val="exact"/>
        </dgm:presLayoutVars>
      </dgm:prSet>
      <dgm:spPr/>
    </dgm:pt>
    <dgm:pt modelId="{8910B8C7-258B-46C0-8AF5-E634E99C27CA}" type="pres">
      <dgm:prSet presAssocID="{4E644D86-82A9-458E-8151-E7B092F7BA8C}" presName="composite" presStyleCnt="0"/>
      <dgm:spPr/>
    </dgm:pt>
    <dgm:pt modelId="{1206EAEE-89E6-43EB-A8FA-A41BA219E78E}" type="pres">
      <dgm:prSet presAssocID="{4E644D86-82A9-458E-8151-E7B092F7BA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34B055-9B68-4811-9315-F767C2ECB18F}" type="pres">
      <dgm:prSet presAssocID="{4E644D86-82A9-458E-8151-E7B092F7BA8C}" presName="parSh" presStyleLbl="node1" presStyleIdx="0" presStyleCnt="3"/>
      <dgm:spPr/>
    </dgm:pt>
    <dgm:pt modelId="{03E08757-53CD-4E7A-9871-907F03BC56DF}" type="pres">
      <dgm:prSet presAssocID="{4E644D86-82A9-458E-8151-E7B092F7BA8C}" presName="desTx" presStyleLbl="fgAcc1" presStyleIdx="0" presStyleCnt="3" custScaleX="104529">
        <dgm:presLayoutVars>
          <dgm:bulletEnabled val="1"/>
        </dgm:presLayoutVars>
      </dgm:prSet>
      <dgm:spPr/>
    </dgm:pt>
    <dgm:pt modelId="{4D6DC73A-4A3A-4E00-B4CF-7A53D7E2375E}" type="pres">
      <dgm:prSet presAssocID="{683CA507-D3A8-4575-A0B2-EB0AD4F91473}" presName="sibTrans" presStyleLbl="sibTrans2D1" presStyleIdx="0" presStyleCnt="2"/>
      <dgm:spPr/>
    </dgm:pt>
    <dgm:pt modelId="{43E234FC-0148-4607-AE31-F9065440CB25}" type="pres">
      <dgm:prSet presAssocID="{683CA507-D3A8-4575-A0B2-EB0AD4F91473}" presName="connTx" presStyleLbl="sibTrans2D1" presStyleIdx="0" presStyleCnt="2"/>
      <dgm:spPr/>
    </dgm:pt>
    <dgm:pt modelId="{DFD870FA-A2AC-4909-910E-A839437619A9}" type="pres">
      <dgm:prSet presAssocID="{C79DFFCD-C758-47BE-A57A-25845E8A5F50}" presName="composite" presStyleCnt="0"/>
      <dgm:spPr/>
    </dgm:pt>
    <dgm:pt modelId="{F137CBE1-E786-4659-9128-00859DCC8646}" type="pres">
      <dgm:prSet presAssocID="{C79DFFCD-C758-47BE-A57A-25845E8A5F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B7F12E8-DBCA-4A1B-8FFD-7F9F59ED71A1}" type="pres">
      <dgm:prSet presAssocID="{C79DFFCD-C758-47BE-A57A-25845E8A5F50}" presName="parSh" presStyleLbl="node1" presStyleIdx="1" presStyleCnt="3"/>
      <dgm:spPr/>
    </dgm:pt>
    <dgm:pt modelId="{A5A4ED9D-ABA7-43BF-AD15-8FAD3861388D}" type="pres">
      <dgm:prSet presAssocID="{C79DFFCD-C758-47BE-A57A-25845E8A5F50}" presName="desTx" presStyleLbl="fgAcc1" presStyleIdx="1" presStyleCnt="3">
        <dgm:presLayoutVars>
          <dgm:bulletEnabled val="1"/>
        </dgm:presLayoutVars>
      </dgm:prSet>
      <dgm:spPr/>
    </dgm:pt>
    <dgm:pt modelId="{6EE63A52-6995-4CB2-B2E5-DDAE0D3C418E}" type="pres">
      <dgm:prSet presAssocID="{57AA00DC-E00D-41FD-AF07-9151B8E83AF0}" presName="sibTrans" presStyleLbl="sibTrans2D1" presStyleIdx="1" presStyleCnt="2"/>
      <dgm:spPr/>
    </dgm:pt>
    <dgm:pt modelId="{011237B4-DD20-44CA-8E05-A1B4396E4944}" type="pres">
      <dgm:prSet presAssocID="{57AA00DC-E00D-41FD-AF07-9151B8E83AF0}" presName="connTx" presStyleLbl="sibTrans2D1" presStyleIdx="1" presStyleCnt="2"/>
      <dgm:spPr/>
    </dgm:pt>
    <dgm:pt modelId="{574C3B08-E312-4D06-A22D-E8ABBF03F3A6}" type="pres">
      <dgm:prSet presAssocID="{34B28330-F57D-430D-9E32-C784D7A75764}" presName="composite" presStyleCnt="0"/>
      <dgm:spPr/>
    </dgm:pt>
    <dgm:pt modelId="{93825383-3F4C-4018-80DA-A74EBD2D1D4F}" type="pres">
      <dgm:prSet presAssocID="{34B28330-F57D-430D-9E32-C784D7A7576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6E4465-1C8D-4247-8C1C-A223991E924C}" type="pres">
      <dgm:prSet presAssocID="{34B28330-F57D-430D-9E32-C784D7A75764}" presName="parSh" presStyleLbl="node1" presStyleIdx="2" presStyleCnt="3"/>
      <dgm:spPr/>
    </dgm:pt>
    <dgm:pt modelId="{B031AC93-BC45-40A4-8199-636C01171006}" type="pres">
      <dgm:prSet presAssocID="{34B28330-F57D-430D-9E32-C784D7A7576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26E1A01-DB22-414F-860C-6950E072950F}" srcId="{6376DD09-C84B-4088-85D9-0F4A7ABAE648}" destId="{34B28330-F57D-430D-9E32-C784D7A75764}" srcOrd="2" destOrd="0" parTransId="{AC3CD6B8-4E1E-4CC1-A9FC-D57BB22498A3}" sibTransId="{32F34968-CEA8-4C99-93E2-272145552CC1}"/>
    <dgm:cxn modelId="{677A3607-3E59-4203-ABAD-4900BF655A53}" type="presOf" srcId="{34B28330-F57D-430D-9E32-C784D7A75764}" destId="{93825383-3F4C-4018-80DA-A74EBD2D1D4F}" srcOrd="0" destOrd="0" presId="urn:microsoft.com/office/officeart/2005/8/layout/process3"/>
    <dgm:cxn modelId="{2363571D-5955-4D84-B473-6779347CA77F}" type="presOf" srcId="{57AA00DC-E00D-41FD-AF07-9151B8E83AF0}" destId="{011237B4-DD20-44CA-8E05-A1B4396E4944}" srcOrd="1" destOrd="0" presId="urn:microsoft.com/office/officeart/2005/8/layout/process3"/>
    <dgm:cxn modelId="{27E91720-2533-47E5-865A-F71EC10A6109}" type="presOf" srcId="{617814E3-D159-4B39-A20F-5FF38A45274D}" destId="{A5A4ED9D-ABA7-43BF-AD15-8FAD3861388D}" srcOrd="0" destOrd="0" presId="urn:microsoft.com/office/officeart/2005/8/layout/process3"/>
    <dgm:cxn modelId="{CDE75D22-FA41-4407-8D3D-4D65EA4A18C2}" type="presOf" srcId="{F517CDF9-851B-473A-9C5A-D1E38E6B6950}" destId="{03E08757-53CD-4E7A-9871-907F03BC56DF}" srcOrd="0" destOrd="0" presId="urn:microsoft.com/office/officeart/2005/8/layout/process3"/>
    <dgm:cxn modelId="{C0231923-0ECE-49B7-932A-A32A828E4775}" type="presOf" srcId="{C79DFFCD-C758-47BE-A57A-25845E8A5F50}" destId="{F137CBE1-E786-4659-9128-00859DCC8646}" srcOrd="0" destOrd="0" presId="urn:microsoft.com/office/officeart/2005/8/layout/process3"/>
    <dgm:cxn modelId="{A8B8BD2B-2C48-48CF-B70A-F451A6343979}" type="presOf" srcId="{4E644D86-82A9-458E-8151-E7B092F7BA8C}" destId="{5034B055-9B68-4811-9315-F767C2ECB18F}" srcOrd="1" destOrd="0" presId="urn:microsoft.com/office/officeart/2005/8/layout/process3"/>
    <dgm:cxn modelId="{8BC62471-ECF3-496D-A3F4-E85CB22DF4FC}" type="presOf" srcId="{6376DD09-C84B-4088-85D9-0F4A7ABAE648}" destId="{C6744E8E-D76E-47E5-B6B5-F9C7B797E7F7}" srcOrd="0" destOrd="0" presId="urn:microsoft.com/office/officeart/2005/8/layout/process3"/>
    <dgm:cxn modelId="{C9F62471-E6F7-4D38-AF13-F5DE4BC3BFD8}" type="presOf" srcId="{34B28330-F57D-430D-9E32-C784D7A75764}" destId="{DB6E4465-1C8D-4247-8C1C-A223991E924C}" srcOrd="1" destOrd="0" presId="urn:microsoft.com/office/officeart/2005/8/layout/process3"/>
    <dgm:cxn modelId="{8A1F4854-BAE1-4F12-976A-0184F7F2FAD6}" type="presOf" srcId="{2EA15C22-3D4C-45E5-9C1F-1F63C9EA0C73}" destId="{B031AC93-BC45-40A4-8199-636C01171006}" srcOrd="0" destOrd="0" presId="urn:microsoft.com/office/officeart/2005/8/layout/process3"/>
    <dgm:cxn modelId="{F0A10886-57D3-49D4-8A67-F5C38966678D}" type="presOf" srcId="{683CA507-D3A8-4575-A0B2-EB0AD4F91473}" destId="{4D6DC73A-4A3A-4E00-B4CF-7A53D7E2375E}" srcOrd="0" destOrd="0" presId="urn:microsoft.com/office/officeart/2005/8/layout/process3"/>
    <dgm:cxn modelId="{408A0093-2258-4B0B-BEDF-1B07C0D84336}" type="presOf" srcId="{57AA00DC-E00D-41FD-AF07-9151B8E83AF0}" destId="{6EE63A52-6995-4CB2-B2E5-DDAE0D3C418E}" srcOrd="0" destOrd="0" presId="urn:microsoft.com/office/officeart/2005/8/layout/process3"/>
    <dgm:cxn modelId="{40C028A7-1BC8-4071-9DF4-4B53552BFDF3}" srcId="{6376DD09-C84B-4088-85D9-0F4A7ABAE648}" destId="{4E644D86-82A9-458E-8151-E7B092F7BA8C}" srcOrd="0" destOrd="0" parTransId="{8F3F6C9C-918C-470D-9D64-D15988A2D698}" sibTransId="{683CA507-D3A8-4575-A0B2-EB0AD4F91473}"/>
    <dgm:cxn modelId="{DE1A6AA9-FE90-4801-8E21-7C33C0DE0A8F}" srcId="{34B28330-F57D-430D-9E32-C784D7A75764}" destId="{2EA15C22-3D4C-45E5-9C1F-1F63C9EA0C73}" srcOrd="0" destOrd="0" parTransId="{B25AD439-370C-421C-ABA4-0C611A3FA495}" sibTransId="{2D4947B3-B2DA-4C98-9B27-8DA5D7B872C7}"/>
    <dgm:cxn modelId="{8F7B92AE-545E-4BBE-9042-BBE00D0FFA4A}" srcId="{6376DD09-C84B-4088-85D9-0F4A7ABAE648}" destId="{C79DFFCD-C758-47BE-A57A-25845E8A5F50}" srcOrd="1" destOrd="0" parTransId="{3F8AF54D-64C9-43EF-B2B5-696118C55FED}" sibTransId="{57AA00DC-E00D-41FD-AF07-9151B8E83AF0}"/>
    <dgm:cxn modelId="{9FDBC4AE-2DBC-493E-A0A7-545194D9D42E}" type="presOf" srcId="{4E644D86-82A9-458E-8151-E7B092F7BA8C}" destId="{1206EAEE-89E6-43EB-A8FA-A41BA219E78E}" srcOrd="0" destOrd="0" presId="urn:microsoft.com/office/officeart/2005/8/layout/process3"/>
    <dgm:cxn modelId="{2E79EED5-3164-4C34-A7DC-2F8A1649AEA7}" srcId="{C79DFFCD-C758-47BE-A57A-25845E8A5F50}" destId="{617814E3-D159-4B39-A20F-5FF38A45274D}" srcOrd="0" destOrd="0" parTransId="{C9418D66-1D33-45EE-B6BB-F16DAAC09F66}" sibTransId="{520E357F-8767-4D81-AA58-A74398B07818}"/>
    <dgm:cxn modelId="{7AE4D8DF-536F-4D2D-8760-C40C887B00CA}" type="presOf" srcId="{683CA507-D3A8-4575-A0B2-EB0AD4F91473}" destId="{43E234FC-0148-4607-AE31-F9065440CB25}" srcOrd="1" destOrd="0" presId="urn:microsoft.com/office/officeart/2005/8/layout/process3"/>
    <dgm:cxn modelId="{3DC42CEF-3BE1-4061-BF12-4E194D79B573}" type="presOf" srcId="{C79DFFCD-C758-47BE-A57A-25845E8A5F50}" destId="{AB7F12E8-DBCA-4A1B-8FFD-7F9F59ED71A1}" srcOrd="1" destOrd="0" presId="urn:microsoft.com/office/officeart/2005/8/layout/process3"/>
    <dgm:cxn modelId="{1D447EF0-2D64-46BE-B490-9121690B611C}" srcId="{4E644D86-82A9-458E-8151-E7B092F7BA8C}" destId="{F517CDF9-851B-473A-9C5A-D1E38E6B6950}" srcOrd="0" destOrd="0" parTransId="{4401D08E-F6D0-4395-B9E8-9D8EE6433B6A}" sibTransId="{0212AC85-1B6F-4506-9851-40748AD411CD}"/>
    <dgm:cxn modelId="{225462EF-FF01-4B8D-8752-94E5B8A69C7B}" type="presParOf" srcId="{C6744E8E-D76E-47E5-B6B5-F9C7B797E7F7}" destId="{8910B8C7-258B-46C0-8AF5-E634E99C27CA}" srcOrd="0" destOrd="0" presId="urn:microsoft.com/office/officeart/2005/8/layout/process3"/>
    <dgm:cxn modelId="{37B304F5-F167-4C7D-B2D4-E7BECBC9105B}" type="presParOf" srcId="{8910B8C7-258B-46C0-8AF5-E634E99C27CA}" destId="{1206EAEE-89E6-43EB-A8FA-A41BA219E78E}" srcOrd="0" destOrd="0" presId="urn:microsoft.com/office/officeart/2005/8/layout/process3"/>
    <dgm:cxn modelId="{4B78BA07-C011-4FF3-8F5B-FF2A3D707525}" type="presParOf" srcId="{8910B8C7-258B-46C0-8AF5-E634E99C27CA}" destId="{5034B055-9B68-4811-9315-F767C2ECB18F}" srcOrd="1" destOrd="0" presId="urn:microsoft.com/office/officeart/2005/8/layout/process3"/>
    <dgm:cxn modelId="{0589B118-9B61-4F24-95FC-5AECC9563C02}" type="presParOf" srcId="{8910B8C7-258B-46C0-8AF5-E634E99C27CA}" destId="{03E08757-53CD-4E7A-9871-907F03BC56DF}" srcOrd="2" destOrd="0" presId="urn:microsoft.com/office/officeart/2005/8/layout/process3"/>
    <dgm:cxn modelId="{DC8E6691-49C5-420D-AF06-917057DA8E01}" type="presParOf" srcId="{C6744E8E-D76E-47E5-B6B5-F9C7B797E7F7}" destId="{4D6DC73A-4A3A-4E00-B4CF-7A53D7E2375E}" srcOrd="1" destOrd="0" presId="urn:microsoft.com/office/officeart/2005/8/layout/process3"/>
    <dgm:cxn modelId="{B58F801A-ABEF-4B1C-8055-B658BB624E2C}" type="presParOf" srcId="{4D6DC73A-4A3A-4E00-B4CF-7A53D7E2375E}" destId="{43E234FC-0148-4607-AE31-F9065440CB25}" srcOrd="0" destOrd="0" presId="urn:microsoft.com/office/officeart/2005/8/layout/process3"/>
    <dgm:cxn modelId="{B8890F02-DE30-453F-882E-43B577DC39FD}" type="presParOf" srcId="{C6744E8E-D76E-47E5-B6B5-F9C7B797E7F7}" destId="{DFD870FA-A2AC-4909-910E-A839437619A9}" srcOrd="2" destOrd="0" presId="urn:microsoft.com/office/officeart/2005/8/layout/process3"/>
    <dgm:cxn modelId="{6C6DDE6B-E59D-41BA-A36E-D512B2408265}" type="presParOf" srcId="{DFD870FA-A2AC-4909-910E-A839437619A9}" destId="{F137CBE1-E786-4659-9128-00859DCC8646}" srcOrd="0" destOrd="0" presId="urn:microsoft.com/office/officeart/2005/8/layout/process3"/>
    <dgm:cxn modelId="{AE418E5C-2A85-497C-9E3A-2F006A3F249C}" type="presParOf" srcId="{DFD870FA-A2AC-4909-910E-A839437619A9}" destId="{AB7F12E8-DBCA-4A1B-8FFD-7F9F59ED71A1}" srcOrd="1" destOrd="0" presId="urn:microsoft.com/office/officeart/2005/8/layout/process3"/>
    <dgm:cxn modelId="{15876FBF-911C-42FC-9136-6B79BD251CB2}" type="presParOf" srcId="{DFD870FA-A2AC-4909-910E-A839437619A9}" destId="{A5A4ED9D-ABA7-43BF-AD15-8FAD3861388D}" srcOrd="2" destOrd="0" presId="urn:microsoft.com/office/officeart/2005/8/layout/process3"/>
    <dgm:cxn modelId="{036E9E6D-5544-4E77-9F4C-001F030549CB}" type="presParOf" srcId="{C6744E8E-D76E-47E5-B6B5-F9C7B797E7F7}" destId="{6EE63A52-6995-4CB2-B2E5-DDAE0D3C418E}" srcOrd="3" destOrd="0" presId="urn:microsoft.com/office/officeart/2005/8/layout/process3"/>
    <dgm:cxn modelId="{2BCBF8B7-D8DB-45A6-83A2-19DE2CBFE03A}" type="presParOf" srcId="{6EE63A52-6995-4CB2-B2E5-DDAE0D3C418E}" destId="{011237B4-DD20-44CA-8E05-A1B4396E4944}" srcOrd="0" destOrd="0" presId="urn:microsoft.com/office/officeart/2005/8/layout/process3"/>
    <dgm:cxn modelId="{CC082973-C6FE-4781-BEBE-B36B3E2AC979}" type="presParOf" srcId="{C6744E8E-D76E-47E5-B6B5-F9C7B797E7F7}" destId="{574C3B08-E312-4D06-A22D-E8ABBF03F3A6}" srcOrd="4" destOrd="0" presId="urn:microsoft.com/office/officeart/2005/8/layout/process3"/>
    <dgm:cxn modelId="{E3E883D3-A80E-47D3-A66B-3788BF9169EE}" type="presParOf" srcId="{574C3B08-E312-4D06-A22D-E8ABBF03F3A6}" destId="{93825383-3F4C-4018-80DA-A74EBD2D1D4F}" srcOrd="0" destOrd="0" presId="urn:microsoft.com/office/officeart/2005/8/layout/process3"/>
    <dgm:cxn modelId="{543EF1AC-450D-45EB-922F-697647F75058}" type="presParOf" srcId="{574C3B08-E312-4D06-A22D-E8ABBF03F3A6}" destId="{DB6E4465-1C8D-4247-8C1C-A223991E924C}" srcOrd="1" destOrd="0" presId="urn:microsoft.com/office/officeart/2005/8/layout/process3"/>
    <dgm:cxn modelId="{A5AEAC0B-957C-43FB-896B-C3CF624C393C}" type="presParOf" srcId="{574C3B08-E312-4D06-A22D-E8ABBF03F3A6}" destId="{B031AC93-BC45-40A4-8199-636C0117100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76DD09-C84B-4088-85D9-0F4A7ABAE648}" type="doc">
      <dgm:prSet loTypeId="urn:microsoft.com/office/officeart/2005/8/layout/process3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0D1D54D3-C372-4A7F-A017-297A2343795D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PT" sz="1200" u="none" strike="noStrike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Definição da Política de Investimento</a:t>
          </a:r>
        </a:p>
      </dgm:t>
    </dgm:pt>
    <dgm:pt modelId="{4D06B971-C700-415C-B7C6-2BB531FD41F2}" type="parTrans" cxnId="{BC7B4DF9-BE09-4EEB-A474-770CBA441466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65E7A58-53A7-4464-9A4A-8755E56CEF9E}" type="sibTrans" cxnId="{BC7B4DF9-BE09-4EEB-A474-770CBA441466}">
      <dgm:prSet custT="1"/>
      <dgm:spPr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FB04A2C-3E31-440D-90C1-1BB070B3B37B}">
      <dgm:prSet custT="1"/>
      <dgm:spPr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t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PT" sz="1200" u="none" strike="noStrike" kern="1200" baseline="0" dirty="0">
              <a:solidFill>
                <a:srgbClr val="E7E6E6">
                  <a:lumMod val="5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Política de investimento em linha com o DNSH</a:t>
          </a:r>
        </a:p>
      </dgm:t>
    </dgm:pt>
    <dgm:pt modelId="{FB62CC90-191D-420F-A3EF-DB826632D58E}" type="parTrans" cxnId="{0E65487E-EAF1-441C-AB82-E5234668B005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C136CD7-B613-49C7-BCC2-CEBCBC93644F}" type="sibTrans" cxnId="{0E65487E-EAF1-441C-AB82-E5234668B005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34142A5-0529-4C23-89C0-304845841F6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PT" sz="1200" u="none" strike="noStrike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Desenho de programas de investimento</a:t>
          </a:r>
        </a:p>
      </dgm:t>
    </dgm:pt>
    <dgm:pt modelId="{C57B457C-2D23-44D1-9530-CEC886267E45}" type="parTrans" cxnId="{FE862F58-EA6A-484A-8DD2-17C75B2EA891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B748C2B-4146-4E19-B192-DC53D98B6F35}" type="sibTrans" cxnId="{FE862F58-EA6A-484A-8DD2-17C75B2EA891}">
      <dgm:prSet custT="1"/>
      <dgm:spPr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B1A8735-F2FF-43D5-B73A-5BCB7C8D4EE1}">
      <dgm:prSet custT="1"/>
      <dgm:spPr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t" anchorCtr="0"/>
        <a:lstStyle/>
        <a:p>
          <a:pPr>
            <a:buFont typeface="Symbol" panose="05050102010706020507" pitchFamily="18" charset="2"/>
            <a:buChar char=""/>
          </a:pPr>
          <a:r>
            <a:rPr lang="pt-PT" sz="1200" u="none" strike="noStrike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Condições de financiamento em linha com DNSH</a:t>
          </a:r>
        </a:p>
      </dgm:t>
    </dgm:pt>
    <dgm:pt modelId="{93DD22EA-583A-4728-937D-6D64EFEEB6A2}" type="parTrans" cxnId="{DA494B89-5A08-47CC-B153-CA5B58684E79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EAA16A1-C6A7-414D-9788-EF519C818D7B}" type="sibTrans" cxnId="{DA494B89-5A08-47CC-B153-CA5B58684E79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4E533C5-45F1-4624-8BA9-0268F649A0A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t-PT" sz="1200" u="none" strike="noStrike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Seleção de entidades financiadas</a:t>
          </a:r>
        </a:p>
      </dgm:t>
    </dgm:pt>
    <dgm:pt modelId="{02FBDB21-50C4-4F0F-B73F-068223E82D47}" type="parTrans" cxnId="{3B4454D8-A33C-437E-8750-B2A7C79F92FE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A96D0AD-1E16-4C44-ABBB-571157701DF2}" type="sibTrans" cxnId="{3B4454D8-A33C-437E-8750-B2A7C79F92FE}">
      <dgm:prSet custT="1"/>
      <dgm:spPr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B45BED-A685-4064-B401-DC8A292CD325}">
      <dgm:prSet custT="1"/>
      <dgm:spPr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t" anchorCtr="0"/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Lista de entidades financiadas incluindo Código CAE e NIF</a:t>
          </a:r>
        </a:p>
      </dgm:t>
    </dgm:pt>
    <dgm:pt modelId="{8937CDD4-546E-4C19-A657-221480950BE2}" type="parTrans" cxnId="{0521EE20-2866-4E0F-9812-D52CB082A9A5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34ABD50-C52E-4596-9437-DC043BA66AFE}" type="sibTrans" cxnId="{0521EE20-2866-4E0F-9812-D52CB082A9A5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E6E0A80-660E-4CAC-9072-EEE3E86DAF5B}">
      <dgm:prSet custT="1"/>
      <dgm:spPr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t" anchorCtr="0"/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 de financiamento em linha com DNSH</a:t>
          </a:r>
        </a:p>
      </dgm:t>
    </dgm:pt>
    <dgm:pt modelId="{4151BB8B-843A-4309-92E6-7E497B6E7193}" type="parTrans" cxnId="{C1CC6B25-4C95-4892-8E5F-63D90CC93E13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9A8E5E7-FEE9-4619-8562-EE69EC744B8E}" type="sibTrans" cxnId="{C1CC6B25-4C95-4892-8E5F-63D90CC93E13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E0B4BC7-820E-44B2-B7BB-D49636439B13}">
      <dgm:prSet custT="1"/>
      <dgm:spPr/>
      <dgm:t>
        <a:bodyPr/>
        <a:lstStyle/>
        <a:p>
          <a:r>
            <a:rPr lang="pt-PT" sz="1200" u="none" strike="noStrike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Pós-financiamento</a:t>
          </a:r>
        </a:p>
      </dgm:t>
    </dgm:pt>
    <dgm:pt modelId="{B00D4D2D-57D4-4845-8604-626673EAE90E}" type="parTrans" cxnId="{AF07A616-245C-498D-8755-2F6A0CD9C1F4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6398D53-5825-4E19-AE41-8A571C110000}" type="sibTrans" cxnId="{AF07A616-245C-498D-8755-2F6A0CD9C1F4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805F8C0-8717-4A08-B92B-2335530FFE2D}">
      <dgm:prSet custT="1"/>
      <dgm:spPr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gm:spPr>
      <dgm:t>
        <a:bodyPr spcFirstLastPara="0" vert="horz" wrap="square" lIns="113792" tIns="113792" rIns="113792" bIns="113792" numCol="1" spcCol="1270" anchor="t" anchorCtr="0"/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Verificações obrigatórias de conformidade legal por meio da entidade gestora do instrumento e / ou de seus intermediários financeiros selecionados</a:t>
          </a:r>
        </a:p>
      </dgm:t>
    </dgm:pt>
    <dgm:pt modelId="{B8E21E7C-BC17-456C-8C83-154AF1A4A2F3}" type="parTrans" cxnId="{BCAD3835-F6F0-4CED-BB00-9724B36EA3B4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AEA0B00-C39E-4125-8AA6-35B3D4C15F65}" type="sibTrans" cxnId="{BCAD3835-F6F0-4CED-BB00-9724B36EA3B4}">
      <dgm:prSet/>
      <dgm:spPr/>
      <dgm:t>
        <a:bodyPr/>
        <a:lstStyle/>
        <a:p>
          <a:endParaRPr lang="en-US" sz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6744E8E-D76E-47E5-B6B5-F9C7B797E7F7}" type="pres">
      <dgm:prSet presAssocID="{6376DD09-C84B-4088-85D9-0F4A7ABAE648}" presName="linearFlow" presStyleCnt="0">
        <dgm:presLayoutVars>
          <dgm:dir/>
          <dgm:animLvl val="lvl"/>
          <dgm:resizeHandles val="exact"/>
        </dgm:presLayoutVars>
      </dgm:prSet>
      <dgm:spPr/>
    </dgm:pt>
    <dgm:pt modelId="{C3F2C466-E65C-4608-8D8D-C3C663084FBD}" type="pres">
      <dgm:prSet presAssocID="{0D1D54D3-C372-4A7F-A017-297A2343795D}" presName="composite" presStyleCnt="0"/>
      <dgm:spPr/>
    </dgm:pt>
    <dgm:pt modelId="{F86EDA68-6330-4742-BED1-E566697A56D0}" type="pres">
      <dgm:prSet presAssocID="{0D1D54D3-C372-4A7F-A017-297A2343795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4D70A7-AB1E-4BF9-94A2-3DC7205E05C1}" type="pres">
      <dgm:prSet presAssocID="{0D1D54D3-C372-4A7F-A017-297A2343795D}" presName="parSh" presStyleLbl="node1" presStyleIdx="0" presStyleCnt="4"/>
      <dgm:spPr/>
    </dgm:pt>
    <dgm:pt modelId="{9BB387D5-9D68-4A40-9ACD-43113D953D36}" type="pres">
      <dgm:prSet presAssocID="{0D1D54D3-C372-4A7F-A017-297A2343795D}" presName="desTx" presStyleLbl="fgAcc1" presStyleIdx="0" presStyleCnt="4">
        <dgm:presLayoutVars>
          <dgm:bulletEnabled val="1"/>
        </dgm:presLayoutVars>
      </dgm:prSet>
      <dgm:spPr>
        <a:xfrm>
          <a:off x="311009" y="586497"/>
          <a:ext cx="1512581" cy="1814400"/>
        </a:xfrm>
        <a:prstGeom prst="roundRect">
          <a:avLst>
            <a:gd name="adj" fmla="val 10000"/>
          </a:avLst>
        </a:prstGeom>
      </dgm:spPr>
    </dgm:pt>
    <dgm:pt modelId="{C8DC361A-0289-488B-94ED-D394774E0C27}" type="pres">
      <dgm:prSet presAssocID="{D65E7A58-53A7-4464-9A4A-8755E56CEF9E}" presName="sibTrans" presStyleLbl="sibTrans2D1" presStyleIdx="0" presStyleCnt="3"/>
      <dgm:spPr>
        <a:xfrm>
          <a:off x="1748768" y="703754"/>
          <a:ext cx="485038" cy="375853"/>
        </a:xfrm>
        <a:prstGeom prst="rightArrow">
          <a:avLst>
            <a:gd name="adj1" fmla="val 60000"/>
            <a:gd name="adj2" fmla="val 50000"/>
          </a:avLst>
        </a:prstGeom>
      </dgm:spPr>
    </dgm:pt>
    <dgm:pt modelId="{69D247C5-BCF9-4549-875D-158FB82234A3}" type="pres">
      <dgm:prSet presAssocID="{D65E7A58-53A7-4464-9A4A-8755E56CEF9E}" presName="connTx" presStyleLbl="sibTrans2D1" presStyleIdx="0" presStyleCnt="3"/>
      <dgm:spPr/>
    </dgm:pt>
    <dgm:pt modelId="{A5150D91-C8D9-4907-B902-ACDDF1E6C7B2}" type="pres">
      <dgm:prSet presAssocID="{434142A5-0529-4C23-89C0-304845841F6E}" presName="composite" presStyleCnt="0"/>
      <dgm:spPr/>
    </dgm:pt>
    <dgm:pt modelId="{EB5BC2F2-127D-415E-8DC1-764F208E4DD5}" type="pres">
      <dgm:prSet presAssocID="{434142A5-0529-4C23-89C0-304845841F6E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0C7B0C-06B6-4013-84E4-7B0EFBEC120A}" type="pres">
      <dgm:prSet presAssocID="{434142A5-0529-4C23-89C0-304845841F6E}" presName="parSh" presStyleLbl="node1" presStyleIdx="1" presStyleCnt="4"/>
      <dgm:spPr/>
    </dgm:pt>
    <dgm:pt modelId="{FBCDFD1B-B71C-4E5D-B675-8388FE1554D3}" type="pres">
      <dgm:prSet presAssocID="{434142A5-0529-4C23-89C0-304845841F6E}" presName="desTx" presStyleLbl="fgAcc1" presStyleIdx="1" presStyleCnt="4">
        <dgm:presLayoutVars>
          <dgm:bulletEnabled val="1"/>
        </dgm:presLayoutVars>
      </dgm:prSet>
      <dgm:spPr>
        <a:xfrm>
          <a:off x="2744093" y="1783362"/>
          <a:ext cx="1509879" cy="891681"/>
        </a:xfrm>
        <a:prstGeom prst="roundRect">
          <a:avLst>
            <a:gd name="adj" fmla="val 10000"/>
          </a:avLst>
        </a:prstGeom>
      </dgm:spPr>
    </dgm:pt>
    <dgm:pt modelId="{B7C8744E-70D9-463C-AD0A-AEB132EC5D7A}" type="pres">
      <dgm:prSet presAssocID="{2B748C2B-4146-4E19-B192-DC53D98B6F35}" presName="sibTrans" presStyleLbl="sibTrans2D1" presStyleIdx="1" presStyleCnt="3"/>
      <dgm:spPr>
        <a:xfrm>
          <a:off x="4173814" y="703754"/>
          <a:ext cx="485038" cy="375853"/>
        </a:xfrm>
        <a:prstGeom prst="rightArrow">
          <a:avLst>
            <a:gd name="adj1" fmla="val 60000"/>
            <a:gd name="adj2" fmla="val 50000"/>
          </a:avLst>
        </a:prstGeom>
      </dgm:spPr>
    </dgm:pt>
    <dgm:pt modelId="{77A854D9-ACEC-4702-949E-BD9236BA74FC}" type="pres">
      <dgm:prSet presAssocID="{2B748C2B-4146-4E19-B192-DC53D98B6F35}" presName="connTx" presStyleLbl="sibTrans2D1" presStyleIdx="1" presStyleCnt="3"/>
      <dgm:spPr/>
    </dgm:pt>
    <dgm:pt modelId="{98E682E2-6522-4A52-8529-AC0939A67D37}" type="pres">
      <dgm:prSet presAssocID="{34E533C5-45F1-4624-8BA9-0268F649A0A9}" presName="composite" presStyleCnt="0"/>
      <dgm:spPr/>
    </dgm:pt>
    <dgm:pt modelId="{2E82BAE9-CD16-4C92-8776-7722D500D67F}" type="pres">
      <dgm:prSet presAssocID="{34E533C5-45F1-4624-8BA9-0268F649A0A9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EBC23DB-B91B-4266-815B-C747EB3AD40C}" type="pres">
      <dgm:prSet presAssocID="{34E533C5-45F1-4624-8BA9-0268F649A0A9}" presName="parSh" presStyleLbl="node1" presStyleIdx="2" presStyleCnt="4"/>
      <dgm:spPr/>
    </dgm:pt>
    <dgm:pt modelId="{0B7BEFD7-F47A-44D0-9687-876E8833750E}" type="pres">
      <dgm:prSet presAssocID="{34E533C5-45F1-4624-8BA9-0268F649A0A9}" presName="desTx" presStyleLbl="fgAcc1" presStyleIdx="2" presStyleCnt="4">
        <dgm:presLayoutVars>
          <dgm:bulletEnabled val="1"/>
        </dgm:presLayoutVars>
      </dgm:prSet>
      <dgm:spPr>
        <a:xfrm>
          <a:off x="5169139" y="1783362"/>
          <a:ext cx="1509879" cy="891681"/>
        </a:xfrm>
        <a:prstGeom prst="roundRect">
          <a:avLst>
            <a:gd name="adj" fmla="val 10000"/>
          </a:avLst>
        </a:prstGeom>
      </dgm:spPr>
    </dgm:pt>
    <dgm:pt modelId="{87E216D8-667F-431D-8C5E-70D6B8E8B1B6}" type="pres">
      <dgm:prSet presAssocID="{DA96D0AD-1E16-4C44-ABBB-571157701DF2}" presName="sibTrans" presStyleLbl="sibTrans2D1" presStyleIdx="2" presStyleCnt="3"/>
      <dgm:spPr>
        <a:xfrm>
          <a:off x="6598860" y="703754"/>
          <a:ext cx="485038" cy="375853"/>
        </a:xfrm>
        <a:prstGeom prst="rightArrow">
          <a:avLst>
            <a:gd name="adj1" fmla="val 60000"/>
            <a:gd name="adj2" fmla="val 50000"/>
          </a:avLst>
        </a:prstGeom>
      </dgm:spPr>
    </dgm:pt>
    <dgm:pt modelId="{882E3C71-2E21-4177-909D-EF52177C6270}" type="pres">
      <dgm:prSet presAssocID="{DA96D0AD-1E16-4C44-ABBB-571157701DF2}" presName="connTx" presStyleLbl="sibTrans2D1" presStyleIdx="2" presStyleCnt="3"/>
      <dgm:spPr/>
    </dgm:pt>
    <dgm:pt modelId="{0164966F-14D0-4892-AAE2-6DCEADA88AC6}" type="pres">
      <dgm:prSet presAssocID="{BE0B4BC7-820E-44B2-B7BB-D49636439B13}" presName="composite" presStyleCnt="0"/>
      <dgm:spPr/>
    </dgm:pt>
    <dgm:pt modelId="{9C55EEDF-56FA-49B5-AF8F-8723C8D63718}" type="pres">
      <dgm:prSet presAssocID="{BE0B4BC7-820E-44B2-B7BB-D49636439B1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BF85693-5110-4ECF-B6A6-E61D1466C891}" type="pres">
      <dgm:prSet presAssocID="{BE0B4BC7-820E-44B2-B7BB-D49636439B13}" presName="parSh" presStyleLbl="node1" presStyleIdx="3" presStyleCnt="4"/>
      <dgm:spPr/>
    </dgm:pt>
    <dgm:pt modelId="{79BDD9DA-226E-4C05-9564-1EE756D4552F}" type="pres">
      <dgm:prSet presAssocID="{BE0B4BC7-820E-44B2-B7BB-D49636439B13}" presName="desTx" presStyleLbl="fgAcc1" presStyleIdx="3" presStyleCnt="4">
        <dgm:presLayoutVars>
          <dgm:bulletEnabled val="1"/>
        </dgm:presLayoutVars>
      </dgm:prSet>
      <dgm:spPr>
        <a:xfrm>
          <a:off x="7594185" y="1783362"/>
          <a:ext cx="1509879" cy="891681"/>
        </a:xfrm>
        <a:prstGeom prst="roundRect">
          <a:avLst>
            <a:gd name="adj" fmla="val 10000"/>
          </a:avLst>
        </a:prstGeom>
      </dgm:spPr>
    </dgm:pt>
  </dgm:ptLst>
  <dgm:cxnLst>
    <dgm:cxn modelId="{704F5215-D7A7-4ABA-99CF-0DDE12528942}" type="presOf" srcId="{D65E7A58-53A7-4464-9A4A-8755E56CEF9E}" destId="{C8DC361A-0289-488B-94ED-D394774E0C27}" srcOrd="0" destOrd="0" presId="urn:microsoft.com/office/officeart/2005/8/layout/process3"/>
    <dgm:cxn modelId="{AF07A616-245C-498D-8755-2F6A0CD9C1F4}" srcId="{6376DD09-C84B-4088-85D9-0F4A7ABAE648}" destId="{BE0B4BC7-820E-44B2-B7BB-D49636439B13}" srcOrd="3" destOrd="0" parTransId="{B00D4D2D-57D4-4845-8604-626673EAE90E}" sibTransId="{46398D53-5825-4E19-AE41-8A571C110000}"/>
    <dgm:cxn modelId="{0521EE20-2866-4E0F-9812-D52CB082A9A5}" srcId="{34E533C5-45F1-4624-8BA9-0268F649A0A9}" destId="{DEB45BED-A685-4064-B401-DC8A292CD325}" srcOrd="0" destOrd="0" parTransId="{8937CDD4-546E-4C19-A657-221480950BE2}" sibTransId="{A34ABD50-C52E-4596-9437-DC043BA66AFE}"/>
    <dgm:cxn modelId="{DBCF4C24-19BA-4AAF-BBF4-445092E9D1B3}" type="presOf" srcId="{2B748C2B-4146-4E19-B192-DC53D98B6F35}" destId="{77A854D9-ACEC-4702-949E-BD9236BA74FC}" srcOrd="1" destOrd="0" presId="urn:microsoft.com/office/officeart/2005/8/layout/process3"/>
    <dgm:cxn modelId="{C1CC6B25-4C95-4892-8E5F-63D90CC93E13}" srcId="{34E533C5-45F1-4624-8BA9-0268F649A0A9}" destId="{CE6E0A80-660E-4CAC-9072-EEE3E86DAF5B}" srcOrd="1" destOrd="0" parTransId="{4151BB8B-843A-4309-92E6-7E497B6E7193}" sibTransId="{79A8E5E7-FEE9-4619-8562-EE69EC744B8E}"/>
    <dgm:cxn modelId="{47D1E625-CE4E-491C-BFDC-CC471951DD16}" type="presOf" srcId="{0D1D54D3-C372-4A7F-A017-297A2343795D}" destId="{774D70A7-AB1E-4BF9-94A2-3DC7205E05C1}" srcOrd="1" destOrd="0" presId="urn:microsoft.com/office/officeart/2005/8/layout/process3"/>
    <dgm:cxn modelId="{405FAF32-3C90-4171-ADF4-89044B6D3EF1}" type="presOf" srcId="{2805F8C0-8717-4A08-B92B-2335530FFE2D}" destId="{79BDD9DA-226E-4C05-9564-1EE756D4552F}" srcOrd="0" destOrd="0" presId="urn:microsoft.com/office/officeart/2005/8/layout/process3"/>
    <dgm:cxn modelId="{BCAD3835-F6F0-4CED-BB00-9724B36EA3B4}" srcId="{BE0B4BC7-820E-44B2-B7BB-D49636439B13}" destId="{2805F8C0-8717-4A08-B92B-2335530FFE2D}" srcOrd="0" destOrd="0" parTransId="{B8E21E7C-BC17-456C-8C83-154AF1A4A2F3}" sibTransId="{FAEA0B00-C39E-4125-8AA6-35B3D4C15F65}"/>
    <dgm:cxn modelId="{8AC1933E-D644-4892-86A1-8901004899EA}" type="presOf" srcId="{CE6E0A80-660E-4CAC-9072-EEE3E86DAF5B}" destId="{0B7BEFD7-F47A-44D0-9687-876E8833750E}" srcOrd="0" destOrd="1" presId="urn:microsoft.com/office/officeart/2005/8/layout/process3"/>
    <dgm:cxn modelId="{AC52F05C-4D43-4FD6-A572-747841E5DD6B}" type="presOf" srcId="{DA96D0AD-1E16-4C44-ABBB-571157701DF2}" destId="{87E216D8-667F-431D-8C5E-70D6B8E8B1B6}" srcOrd="0" destOrd="0" presId="urn:microsoft.com/office/officeart/2005/8/layout/process3"/>
    <dgm:cxn modelId="{CE754B41-7373-4480-ADF6-E28AF85D9FC7}" type="presOf" srcId="{34E533C5-45F1-4624-8BA9-0268F649A0A9}" destId="{2E82BAE9-CD16-4C92-8776-7722D500D67F}" srcOrd="0" destOrd="0" presId="urn:microsoft.com/office/officeart/2005/8/layout/process3"/>
    <dgm:cxn modelId="{2E7D1E48-D839-46BF-8005-7A5B8CE9D3F3}" type="presOf" srcId="{BE0B4BC7-820E-44B2-B7BB-D49636439B13}" destId="{DBF85693-5110-4ECF-B6A6-E61D1466C891}" srcOrd="1" destOrd="0" presId="urn:microsoft.com/office/officeart/2005/8/layout/process3"/>
    <dgm:cxn modelId="{8BC62471-ECF3-496D-A3F4-E85CB22DF4FC}" type="presOf" srcId="{6376DD09-C84B-4088-85D9-0F4A7ABAE648}" destId="{C6744E8E-D76E-47E5-B6B5-F9C7B797E7F7}" srcOrd="0" destOrd="0" presId="urn:microsoft.com/office/officeart/2005/8/layout/process3"/>
    <dgm:cxn modelId="{76331153-0B06-41C1-8F2E-3B646AB3B0BD}" type="presOf" srcId="{DA96D0AD-1E16-4C44-ABBB-571157701DF2}" destId="{882E3C71-2E21-4177-909D-EF52177C6270}" srcOrd="1" destOrd="0" presId="urn:microsoft.com/office/officeart/2005/8/layout/process3"/>
    <dgm:cxn modelId="{15702677-93D2-4F69-AF0D-E43C48CE1AF2}" type="presOf" srcId="{34E533C5-45F1-4624-8BA9-0268F649A0A9}" destId="{1EBC23DB-B91B-4266-815B-C747EB3AD40C}" srcOrd="1" destOrd="0" presId="urn:microsoft.com/office/officeart/2005/8/layout/process3"/>
    <dgm:cxn modelId="{FE862F58-EA6A-484A-8DD2-17C75B2EA891}" srcId="{6376DD09-C84B-4088-85D9-0F4A7ABAE648}" destId="{434142A5-0529-4C23-89C0-304845841F6E}" srcOrd="1" destOrd="0" parTransId="{C57B457C-2D23-44D1-9530-CEC886267E45}" sibTransId="{2B748C2B-4146-4E19-B192-DC53D98B6F35}"/>
    <dgm:cxn modelId="{0E65487E-EAF1-441C-AB82-E5234668B005}" srcId="{0D1D54D3-C372-4A7F-A017-297A2343795D}" destId="{FFB04A2C-3E31-440D-90C1-1BB070B3B37B}" srcOrd="0" destOrd="0" parTransId="{FB62CC90-191D-420F-A3EF-DB826632D58E}" sibTransId="{5C136CD7-B613-49C7-BCC2-CEBCBC93644F}"/>
    <dgm:cxn modelId="{DA494B89-5A08-47CC-B153-CA5B58684E79}" srcId="{434142A5-0529-4C23-89C0-304845841F6E}" destId="{DB1A8735-F2FF-43D5-B73A-5BCB7C8D4EE1}" srcOrd="0" destOrd="0" parTransId="{93DD22EA-583A-4728-937D-6D64EFEEB6A2}" sibTransId="{3EAA16A1-C6A7-414D-9788-EF519C818D7B}"/>
    <dgm:cxn modelId="{20ABBB97-B3C6-4F49-8DA2-BEA24960A755}" type="presOf" srcId="{DB1A8735-F2FF-43D5-B73A-5BCB7C8D4EE1}" destId="{FBCDFD1B-B71C-4E5D-B675-8388FE1554D3}" srcOrd="0" destOrd="0" presId="urn:microsoft.com/office/officeart/2005/8/layout/process3"/>
    <dgm:cxn modelId="{2E4071AA-2BF0-43B4-B336-A621D981C531}" type="presOf" srcId="{2B748C2B-4146-4E19-B192-DC53D98B6F35}" destId="{B7C8744E-70D9-463C-AD0A-AEB132EC5D7A}" srcOrd="0" destOrd="0" presId="urn:microsoft.com/office/officeart/2005/8/layout/process3"/>
    <dgm:cxn modelId="{B13456B0-CD3F-46F6-9B5A-605430D56685}" type="presOf" srcId="{FFB04A2C-3E31-440D-90C1-1BB070B3B37B}" destId="{9BB387D5-9D68-4A40-9ACD-43113D953D36}" srcOrd="0" destOrd="0" presId="urn:microsoft.com/office/officeart/2005/8/layout/process3"/>
    <dgm:cxn modelId="{F64CC0C2-0E56-4AED-904A-4FB5C450BA9B}" type="presOf" srcId="{434142A5-0529-4C23-89C0-304845841F6E}" destId="{EB5BC2F2-127D-415E-8DC1-764F208E4DD5}" srcOrd="0" destOrd="0" presId="urn:microsoft.com/office/officeart/2005/8/layout/process3"/>
    <dgm:cxn modelId="{7F52A0C7-0415-469F-BEC0-E2F6E306E9E4}" type="presOf" srcId="{D65E7A58-53A7-4464-9A4A-8755E56CEF9E}" destId="{69D247C5-BCF9-4549-875D-158FB82234A3}" srcOrd="1" destOrd="0" presId="urn:microsoft.com/office/officeart/2005/8/layout/process3"/>
    <dgm:cxn modelId="{3B4454D8-A33C-437E-8750-B2A7C79F92FE}" srcId="{6376DD09-C84B-4088-85D9-0F4A7ABAE648}" destId="{34E533C5-45F1-4624-8BA9-0268F649A0A9}" srcOrd="2" destOrd="0" parTransId="{02FBDB21-50C4-4F0F-B73F-068223E82D47}" sibTransId="{DA96D0AD-1E16-4C44-ABBB-571157701DF2}"/>
    <dgm:cxn modelId="{630C18DF-360C-4DEE-B1DD-66E25B40C1DF}" type="presOf" srcId="{434142A5-0529-4C23-89C0-304845841F6E}" destId="{430C7B0C-06B6-4013-84E4-7B0EFBEC120A}" srcOrd="1" destOrd="0" presId="urn:microsoft.com/office/officeart/2005/8/layout/process3"/>
    <dgm:cxn modelId="{9C79F4E5-361A-48F3-ABAC-EAF41ADC5D09}" type="presOf" srcId="{BE0B4BC7-820E-44B2-B7BB-D49636439B13}" destId="{9C55EEDF-56FA-49B5-AF8F-8723C8D63718}" srcOrd="0" destOrd="0" presId="urn:microsoft.com/office/officeart/2005/8/layout/process3"/>
    <dgm:cxn modelId="{755DB3E8-FED2-4ECA-AC27-D53C29991B61}" type="presOf" srcId="{DEB45BED-A685-4064-B401-DC8A292CD325}" destId="{0B7BEFD7-F47A-44D0-9687-876E8833750E}" srcOrd="0" destOrd="0" presId="urn:microsoft.com/office/officeart/2005/8/layout/process3"/>
    <dgm:cxn modelId="{656DB9F5-6615-4514-B0D3-8DCBA3E567E5}" type="presOf" srcId="{0D1D54D3-C372-4A7F-A017-297A2343795D}" destId="{F86EDA68-6330-4742-BED1-E566697A56D0}" srcOrd="0" destOrd="0" presId="urn:microsoft.com/office/officeart/2005/8/layout/process3"/>
    <dgm:cxn modelId="{BC7B4DF9-BE09-4EEB-A474-770CBA441466}" srcId="{6376DD09-C84B-4088-85D9-0F4A7ABAE648}" destId="{0D1D54D3-C372-4A7F-A017-297A2343795D}" srcOrd="0" destOrd="0" parTransId="{4D06B971-C700-415C-B7C6-2BB531FD41F2}" sibTransId="{D65E7A58-53A7-4464-9A4A-8755E56CEF9E}"/>
    <dgm:cxn modelId="{DA5D7636-FECD-42AB-A06A-9C05C17E0BC9}" type="presParOf" srcId="{C6744E8E-D76E-47E5-B6B5-F9C7B797E7F7}" destId="{C3F2C466-E65C-4608-8D8D-C3C663084FBD}" srcOrd="0" destOrd="0" presId="urn:microsoft.com/office/officeart/2005/8/layout/process3"/>
    <dgm:cxn modelId="{4B5AB149-2779-49E0-9B52-08F01F723D67}" type="presParOf" srcId="{C3F2C466-E65C-4608-8D8D-C3C663084FBD}" destId="{F86EDA68-6330-4742-BED1-E566697A56D0}" srcOrd="0" destOrd="0" presId="urn:microsoft.com/office/officeart/2005/8/layout/process3"/>
    <dgm:cxn modelId="{7311DD24-B25A-447E-9F61-2D5F4A6310E0}" type="presParOf" srcId="{C3F2C466-E65C-4608-8D8D-C3C663084FBD}" destId="{774D70A7-AB1E-4BF9-94A2-3DC7205E05C1}" srcOrd="1" destOrd="0" presId="urn:microsoft.com/office/officeart/2005/8/layout/process3"/>
    <dgm:cxn modelId="{94CBBC20-EBAD-4396-A247-3920178EDA4D}" type="presParOf" srcId="{C3F2C466-E65C-4608-8D8D-C3C663084FBD}" destId="{9BB387D5-9D68-4A40-9ACD-43113D953D36}" srcOrd="2" destOrd="0" presId="urn:microsoft.com/office/officeart/2005/8/layout/process3"/>
    <dgm:cxn modelId="{CC18B7D8-9636-4D7C-95E9-B0450B1052F4}" type="presParOf" srcId="{C6744E8E-D76E-47E5-B6B5-F9C7B797E7F7}" destId="{C8DC361A-0289-488B-94ED-D394774E0C27}" srcOrd="1" destOrd="0" presId="urn:microsoft.com/office/officeart/2005/8/layout/process3"/>
    <dgm:cxn modelId="{F7D76A8F-50DE-4DCF-85AF-2A2717F89622}" type="presParOf" srcId="{C8DC361A-0289-488B-94ED-D394774E0C27}" destId="{69D247C5-BCF9-4549-875D-158FB82234A3}" srcOrd="0" destOrd="0" presId="urn:microsoft.com/office/officeart/2005/8/layout/process3"/>
    <dgm:cxn modelId="{25C72C5C-A6EA-4472-BD74-90D45D31C082}" type="presParOf" srcId="{C6744E8E-D76E-47E5-B6B5-F9C7B797E7F7}" destId="{A5150D91-C8D9-4907-B902-ACDDF1E6C7B2}" srcOrd="2" destOrd="0" presId="urn:microsoft.com/office/officeart/2005/8/layout/process3"/>
    <dgm:cxn modelId="{6AF3C028-4561-4CB3-A82F-1DD91D18B884}" type="presParOf" srcId="{A5150D91-C8D9-4907-B902-ACDDF1E6C7B2}" destId="{EB5BC2F2-127D-415E-8DC1-764F208E4DD5}" srcOrd="0" destOrd="0" presId="urn:microsoft.com/office/officeart/2005/8/layout/process3"/>
    <dgm:cxn modelId="{A8896E2C-527C-43EB-93F4-B1B55B03F746}" type="presParOf" srcId="{A5150D91-C8D9-4907-B902-ACDDF1E6C7B2}" destId="{430C7B0C-06B6-4013-84E4-7B0EFBEC120A}" srcOrd="1" destOrd="0" presId="urn:microsoft.com/office/officeart/2005/8/layout/process3"/>
    <dgm:cxn modelId="{B606B83B-D05A-4A37-8B63-30DD1A6A614B}" type="presParOf" srcId="{A5150D91-C8D9-4907-B902-ACDDF1E6C7B2}" destId="{FBCDFD1B-B71C-4E5D-B675-8388FE1554D3}" srcOrd="2" destOrd="0" presId="urn:microsoft.com/office/officeart/2005/8/layout/process3"/>
    <dgm:cxn modelId="{7E6FE416-FC0D-4159-BE67-9B6757C82B8E}" type="presParOf" srcId="{C6744E8E-D76E-47E5-B6B5-F9C7B797E7F7}" destId="{B7C8744E-70D9-463C-AD0A-AEB132EC5D7A}" srcOrd="3" destOrd="0" presId="urn:microsoft.com/office/officeart/2005/8/layout/process3"/>
    <dgm:cxn modelId="{BC1666EB-51A9-4EE0-AE00-D58E0F64C61E}" type="presParOf" srcId="{B7C8744E-70D9-463C-AD0A-AEB132EC5D7A}" destId="{77A854D9-ACEC-4702-949E-BD9236BA74FC}" srcOrd="0" destOrd="0" presId="urn:microsoft.com/office/officeart/2005/8/layout/process3"/>
    <dgm:cxn modelId="{2920306D-01C5-4A26-8119-4C897DA22C14}" type="presParOf" srcId="{C6744E8E-D76E-47E5-B6B5-F9C7B797E7F7}" destId="{98E682E2-6522-4A52-8529-AC0939A67D37}" srcOrd="4" destOrd="0" presId="urn:microsoft.com/office/officeart/2005/8/layout/process3"/>
    <dgm:cxn modelId="{294158AF-96FB-4FDA-AC6F-5BF4E3846482}" type="presParOf" srcId="{98E682E2-6522-4A52-8529-AC0939A67D37}" destId="{2E82BAE9-CD16-4C92-8776-7722D500D67F}" srcOrd="0" destOrd="0" presId="urn:microsoft.com/office/officeart/2005/8/layout/process3"/>
    <dgm:cxn modelId="{2D8A4772-E203-4F48-8156-11D69AAB5E02}" type="presParOf" srcId="{98E682E2-6522-4A52-8529-AC0939A67D37}" destId="{1EBC23DB-B91B-4266-815B-C747EB3AD40C}" srcOrd="1" destOrd="0" presId="urn:microsoft.com/office/officeart/2005/8/layout/process3"/>
    <dgm:cxn modelId="{2D21E89A-E951-4DE1-846A-B7CF1AC215E7}" type="presParOf" srcId="{98E682E2-6522-4A52-8529-AC0939A67D37}" destId="{0B7BEFD7-F47A-44D0-9687-876E8833750E}" srcOrd="2" destOrd="0" presId="urn:microsoft.com/office/officeart/2005/8/layout/process3"/>
    <dgm:cxn modelId="{E4A85406-0E94-4282-A377-6C5858E61C94}" type="presParOf" srcId="{C6744E8E-D76E-47E5-B6B5-F9C7B797E7F7}" destId="{87E216D8-667F-431D-8C5E-70D6B8E8B1B6}" srcOrd="5" destOrd="0" presId="urn:microsoft.com/office/officeart/2005/8/layout/process3"/>
    <dgm:cxn modelId="{FDF46B15-0C44-40F4-A59F-6E5017FA1429}" type="presParOf" srcId="{87E216D8-667F-431D-8C5E-70D6B8E8B1B6}" destId="{882E3C71-2E21-4177-909D-EF52177C6270}" srcOrd="0" destOrd="0" presId="urn:microsoft.com/office/officeart/2005/8/layout/process3"/>
    <dgm:cxn modelId="{4216D4D5-E538-4F2C-9F25-306052701BA5}" type="presParOf" srcId="{C6744E8E-D76E-47E5-B6B5-F9C7B797E7F7}" destId="{0164966F-14D0-4892-AAE2-6DCEADA88AC6}" srcOrd="6" destOrd="0" presId="urn:microsoft.com/office/officeart/2005/8/layout/process3"/>
    <dgm:cxn modelId="{2494B108-DEAE-4C70-8A7F-3C1B59F666DC}" type="presParOf" srcId="{0164966F-14D0-4892-AAE2-6DCEADA88AC6}" destId="{9C55EEDF-56FA-49B5-AF8F-8723C8D63718}" srcOrd="0" destOrd="0" presId="urn:microsoft.com/office/officeart/2005/8/layout/process3"/>
    <dgm:cxn modelId="{BC893465-BAF0-4A3E-8788-AF1CB4098F32}" type="presParOf" srcId="{0164966F-14D0-4892-AAE2-6DCEADA88AC6}" destId="{DBF85693-5110-4ECF-B6A6-E61D1466C891}" srcOrd="1" destOrd="0" presId="urn:microsoft.com/office/officeart/2005/8/layout/process3"/>
    <dgm:cxn modelId="{2CD0B9E5-29C5-466E-AEDC-9202A6DF9542}" type="presParOf" srcId="{0164966F-14D0-4892-AAE2-6DCEADA88AC6}" destId="{79BDD9DA-226E-4C05-9564-1EE756D455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AA54F6-5DAA-4FF6-9802-AB5E6D481432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B12CA29-C11B-4D73-A6AD-723D24F7EBA1}">
      <dgm:prSet phldrT="[Texto]"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2. COM</a:t>
          </a:r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forneceu </a:t>
          </a:r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OT </a:t>
          </a:r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sobre DNSH no âmbito do MRR</a:t>
          </a:r>
          <a:endParaRPr lang="en-GB" sz="14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9AC596-AF98-400A-9E12-30789012B2AC}" type="parTrans" cxnId="{A6D249CE-B9AB-46B8-9FA4-F7EDEEC85F74}">
      <dgm:prSet/>
      <dgm:spPr/>
      <dgm:t>
        <a:bodyPr/>
        <a:lstStyle/>
        <a:p>
          <a:endParaRPr lang="en-GB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DB2DD0-BF42-469F-B4E5-1A0D4F79774A}" type="sibTrans" cxnId="{A6D249CE-B9AB-46B8-9FA4-F7EDEEC85F74}">
      <dgm:prSet custT="1"/>
      <dgm:spPr/>
      <dgm:t>
        <a:bodyPr/>
        <a:lstStyle/>
        <a:p>
          <a:endParaRPr lang="en-GB" sz="105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3BBD3BD-89D1-4B10-8002-BCFCAB4D8B71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3. Portugal desenhou o PRR </a:t>
          </a:r>
          <a:r>
            <a:rPr lang="pt-PT" sz="1400" b="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à luz do DNSH</a:t>
          </a:r>
        </a:p>
      </dgm:t>
    </dgm:pt>
    <dgm:pt modelId="{397FAF5B-65BB-4910-A1EB-8D3A798E4201}" type="parTrans" cxnId="{3AD5BA92-DE96-422C-A6F2-6E788F51677C}">
      <dgm:prSet/>
      <dgm:spPr/>
      <dgm:t>
        <a:bodyPr/>
        <a:lstStyle/>
        <a:p>
          <a:endParaRPr lang="en-GB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66D50AF-575A-48D4-87E4-0D0557A93B81}" type="sibTrans" cxnId="{3AD5BA92-DE96-422C-A6F2-6E788F51677C}">
      <dgm:prSet custT="1"/>
      <dgm:spPr/>
      <dgm:t>
        <a:bodyPr/>
        <a:lstStyle/>
        <a:p>
          <a:endParaRPr lang="en-GB" sz="105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D344AC7-834C-4A62-A0C4-B288FD0FAA79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4. COM avaliou o PRR </a:t>
          </a:r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incluindo sobre critério DNSH</a:t>
          </a:r>
        </a:p>
      </dgm:t>
    </dgm:pt>
    <dgm:pt modelId="{5CB63156-1AB4-48DA-B6B7-14A6E16EB415}" type="parTrans" cxnId="{7612EBD5-B2D7-4EC3-9BE9-F30AD0818A82}">
      <dgm:prSet/>
      <dgm:spPr/>
      <dgm:t>
        <a:bodyPr/>
        <a:lstStyle/>
        <a:p>
          <a:endParaRPr lang="en-GB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72593E1-AE26-4621-95AD-8D389176D4E9}" type="sibTrans" cxnId="{7612EBD5-B2D7-4EC3-9BE9-F30AD0818A82}">
      <dgm:prSet custT="1"/>
      <dgm:spPr/>
      <dgm:t>
        <a:bodyPr/>
        <a:lstStyle/>
        <a:p>
          <a:endParaRPr lang="en-GB" sz="105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92DAB37-A206-40F4-8136-6C103B74B12E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5. Em função da avaliação, a </a:t>
          </a:r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 aprovou o PRR com ou sem requisitos adicionais</a:t>
          </a:r>
        </a:p>
      </dgm:t>
    </dgm:pt>
    <dgm:pt modelId="{E1B108A3-3BCD-45C9-8F7B-E089A590BFC6}" type="parTrans" cxnId="{F0323BD8-2FDB-469B-9F25-B8DB430C7BC6}">
      <dgm:prSet/>
      <dgm:spPr/>
      <dgm:t>
        <a:bodyPr/>
        <a:lstStyle/>
        <a:p>
          <a:endParaRPr lang="en-US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A349BD-4480-4E68-9392-8A3C6689B6F8}" type="sibTrans" cxnId="{F0323BD8-2FDB-469B-9F25-B8DB430C7BC6}">
      <dgm:prSet custT="1"/>
      <dgm:spPr/>
      <dgm:t>
        <a:bodyPr/>
        <a:lstStyle/>
        <a:p>
          <a:endParaRPr lang="en-US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F9C9F92-6E6E-4427-9E04-AF3DC0413DD7}">
      <dgm:prSet phldrT="[Texto]"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1.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Regulamento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MRR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estabeleceu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princípios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gerais</a:t>
          </a:r>
          <a:endParaRPr lang="en-GB" sz="1400" b="1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3E165B5-1BD0-444B-A9F2-454076A2B1F3}" type="parTrans" cxnId="{564E0BCA-D14C-483D-87E3-64BCCA14D8C6}">
      <dgm:prSet/>
      <dgm:spPr/>
      <dgm:t>
        <a:bodyPr/>
        <a:lstStyle/>
        <a:p>
          <a:endParaRPr lang="en-US" sz="24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7909E0A-D1CA-46AD-B0E1-CA2B5BE05B24}" type="sibTrans" cxnId="{564E0BCA-D14C-483D-87E3-64BCCA14D8C6}">
      <dgm:prSet custT="1"/>
      <dgm:spPr/>
      <dgm:t>
        <a:bodyPr/>
        <a:lstStyle/>
        <a:p>
          <a:endParaRPr lang="en-US" sz="105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47D933-BF0A-47DE-B7E2-8A8B57719A7D}">
      <dgm:prSet phldrT="[Texto]"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8.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Beneficiários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Finais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xecutam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cumprimento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dos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incluindo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requisitos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DNSH</a:t>
          </a:r>
          <a:endParaRPr lang="pt-PT" sz="14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287B198-20A8-47C2-9D2D-FC4314D588A1}" type="parTrans" cxnId="{C92141CD-FB50-4B49-9C08-952F006F26E3}">
      <dgm:prSet/>
      <dgm:spPr/>
      <dgm:t>
        <a:bodyPr/>
        <a:lstStyle/>
        <a:p>
          <a:endParaRPr lang="en-US"/>
        </a:p>
      </dgm:t>
    </dgm:pt>
    <dgm:pt modelId="{41F08DDE-8EB7-4550-8017-5351FF2693A9}" type="sibTrans" cxnId="{C92141CD-FB50-4B49-9C08-952F006F26E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D1F82C0-9E7C-485E-97A3-018F9FCF9F66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7. BD e BI </a:t>
          </a:r>
          <a:r>
            <a:rPr lang="en-GB" sz="1400" b="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ncorporam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requisitos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DNSH </a:t>
          </a:r>
          <a:r>
            <a:rPr lang="en-GB" sz="14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nos</a:t>
          </a:r>
          <a:r>
            <a:rPr lang="en-GB" sz="14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Cadernos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Encargos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/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Avisos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/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Termos</a:t>
          </a:r>
          <a:r>
            <a:rPr lang="en-GB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Aceitação</a:t>
          </a:r>
          <a:endParaRPr lang="pt-PT" sz="1400" b="1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34FB008-F35E-4E91-B63D-1B1F8A85C37D}" type="parTrans" cxnId="{C7264BEF-AC94-4352-B80C-7788BC7C0FD0}">
      <dgm:prSet/>
      <dgm:spPr/>
      <dgm:t>
        <a:bodyPr/>
        <a:lstStyle/>
        <a:p>
          <a:endParaRPr lang="en-US"/>
        </a:p>
      </dgm:t>
    </dgm:pt>
    <dgm:pt modelId="{4DB2FF8D-B5D5-49ED-ACA8-A0CCA47EFAF2}" type="sibTrans" cxnId="{C7264BEF-AC94-4352-B80C-7788BC7C0FD0}">
      <dgm:prSet/>
      <dgm:spPr/>
      <dgm:t>
        <a:bodyPr/>
        <a:lstStyle/>
        <a:p>
          <a:endParaRPr lang="en-US"/>
        </a:p>
      </dgm:t>
    </dgm:pt>
    <dgm:pt modelId="{EE706AD7-7A3D-498F-8669-F26009532CC4}">
      <dgm:prSet custT="1"/>
      <dgm:spPr>
        <a:solidFill>
          <a:srgbClr val="CCF4D8"/>
        </a:solidFill>
        <a:ln>
          <a:noFill/>
        </a:ln>
      </dgm:spPr>
      <dgm:t>
        <a:bodyPr/>
        <a:lstStyle/>
        <a:p>
          <a:r>
            <a:rPr lang="pt-PT" sz="14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6. Os requisitos foram transpostos para os Contratos de Financiamento com a EMRP e para a CID</a:t>
          </a:r>
        </a:p>
      </dgm:t>
    </dgm:pt>
    <dgm:pt modelId="{8C39885D-EA06-45B5-9E24-CA4A1ACCEF89}" type="parTrans" cxnId="{4FE9A3F4-8F82-430B-9CAF-165981360F54}">
      <dgm:prSet/>
      <dgm:spPr/>
      <dgm:t>
        <a:bodyPr/>
        <a:lstStyle/>
        <a:p>
          <a:endParaRPr lang="en-US"/>
        </a:p>
      </dgm:t>
    </dgm:pt>
    <dgm:pt modelId="{C1851CA8-6796-416C-9399-0863DEEF1B67}" type="sibTrans" cxnId="{4FE9A3F4-8F82-430B-9CAF-165981360F54}">
      <dgm:prSet/>
      <dgm:spPr/>
      <dgm:t>
        <a:bodyPr/>
        <a:lstStyle/>
        <a:p>
          <a:endParaRPr lang="en-US"/>
        </a:p>
      </dgm:t>
    </dgm:pt>
    <dgm:pt modelId="{3E5209B5-9D29-4F2F-9269-FE6B61A46815}" type="pres">
      <dgm:prSet presAssocID="{EFAA54F6-5DAA-4FF6-9802-AB5E6D481432}" presName="Name0" presStyleCnt="0">
        <dgm:presLayoutVars>
          <dgm:dir/>
          <dgm:resizeHandles/>
        </dgm:presLayoutVars>
      </dgm:prSet>
      <dgm:spPr/>
    </dgm:pt>
    <dgm:pt modelId="{E806D802-8F20-46CE-A7BF-782C4CE00C23}" type="pres">
      <dgm:prSet presAssocID="{2F9C9F92-6E6E-4427-9E04-AF3DC0413DD7}" presName="compNode" presStyleCnt="0"/>
      <dgm:spPr/>
    </dgm:pt>
    <dgm:pt modelId="{34295E88-04AA-43F4-969F-BE0702A1D02B}" type="pres">
      <dgm:prSet presAssocID="{2F9C9F92-6E6E-4427-9E04-AF3DC0413DD7}" presName="dummyConnPt" presStyleCnt="0"/>
      <dgm:spPr/>
    </dgm:pt>
    <dgm:pt modelId="{ECB9E82E-ED26-4E91-9234-87CAC4A89959}" type="pres">
      <dgm:prSet presAssocID="{2F9C9F92-6E6E-4427-9E04-AF3DC0413DD7}" presName="node" presStyleLbl="node1" presStyleIdx="0" presStyleCnt="8">
        <dgm:presLayoutVars>
          <dgm:bulletEnabled val="1"/>
        </dgm:presLayoutVars>
      </dgm:prSet>
      <dgm:spPr/>
    </dgm:pt>
    <dgm:pt modelId="{365FA6C3-1FD1-4AEA-A308-C2FC5AA891C7}" type="pres">
      <dgm:prSet presAssocID="{67909E0A-D1CA-46AD-B0E1-CA2B5BE05B24}" presName="sibTrans" presStyleLbl="bgSibTrans2D1" presStyleIdx="0" presStyleCnt="7"/>
      <dgm:spPr/>
    </dgm:pt>
    <dgm:pt modelId="{B7C04FFC-7106-4C31-A1C3-2D7709353BA2}" type="pres">
      <dgm:prSet presAssocID="{BB12CA29-C11B-4D73-A6AD-723D24F7EBA1}" presName="compNode" presStyleCnt="0"/>
      <dgm:spPr/>
    </dgm:pt>
    <dgm:pt modelId="{4A58CEC4-CB1C-446E-98B9-B7B1C0FBF1A8}" type="pres">
      <dgm:prSet presAssocID="{BB12CA29-C11B-4D73-A6AD-723D24F7EBA1}" presName="dummyConnPt" presStyleCnt="0"/>
      <dgm:spPr/>
    </dgm:pt>
    <dgm:pt modelId="{23BB64E1-8A88-46CE-8CD0-10DDFB9CF046}" type="pres">
      <dgm:prSet presAssocID="{BB12CA29-C11B-4D73-A6AD-723D24F7EBA1}" presName="node" presStyleLbl="node1" presStyleIdx="1" presStyleCnt="8">
        <dgm:presLayoutVars>
          <dgm:bulletEnabled val="1"/>
        </dgm:presLayoutVars>
      </dgm:prSet>
      <dgm:spPr/>
    </dgm:pt>
    <dgm:pt modelId="{C8E8366B-5CF1-45DD-BAF4-0019C37CBB25}" type="pres">
      <dgm:prSet presAssocID="{33DB2DD0-BF42-469F-B4E5-1A0D4F79774A}" presName="sibTrans" presStyleLbl="bgSibTrans2D1" presStyleIdx="1" presStyleCnt="7"/>
      <dgm:spPr/>
    </dgm:pt>
    <dgm:pt modelId="{FB4C9CBE-8D89-4934-8BB5-94FB823A0690}" type="pres">
      <dgm:prSet presAssocID="{23BBD3BD-89D1-4B10-8002-BCFCAB4D8B71}" presName="compNode" presStyleCnt="0"/>
      <dgm:spPr/>
    </dgm:pt>
    <dgm:pt modelId="{97E00D79-7F96-493C-87E6-D7A6BAC903BF}" type="pres">
      <dgm:prSet presAssocID="{23BBD3BD-89D1-4B10-8002-BCFCAB4D8B71}" presName="dummyConnPt" presStyleCnt="0"/>
      <dgm:spPr/>
    </dgm:pt>
    <dgm:pt modelId="{39057A52-C91B-4AD4-935D-3712A7E36CA8}" type="pres">
      <dgm:prSet presAssocID="{23BBD3BD-89D1-4B10-8002-BCFCAB4D8B71}" presName="node" presStyleLbl="node1" presStyleIdx="2" presStyleCnt="8">
        <dgm:presLayoutVars>
          <dgm:bulletEnabled val="1"/>
        </dgm:presLayoutVars>
      </dgm:prSet>
      <dgm:spPr/>
    </dgm:pt>
    <dgm:pt modelId="{0AEDD987-3A90-4A52-9E6B-ABC550B2020E}" type="pres">
      <dgm:prSet presAssocID="{F66D50AF-575A-48D4-87E4-0D0557A93B81}" presName="sibTrans" presStyleLbl="bgSibTrans2D1" presStyleIdx="2" presStyleCnt="7"/>
      <dgm:spPr/>
    </dgm:pt>
    <dgm:pt modelId="{5B5A7DAF-38A6-48CE-A891-70D55286C4EB}" type="pres">
      <dgm:prSet presAssocID="{0D344AC7-834C-4A62-A0C4-B288FD0FAA79}" presName="compNode" presStyleCnt="0"/>
      <dgm:spPr/>
    </dgm:pt>
    <dgm:pt modelId="{8A317333-65F5-48E5-9751-7F7550604B70}" type="pres">
      <dgm:prSet presAssocID="{0D344AC7-834C-4A62-A0C4-B288FD0FAA79}" presName="dummyConnPt" presStyleCnt="0"/>
      <dgm:spPr/>
    </dgm:pt>
    <dgm:pt modelId="{25A300E5-EA42-4941-952A-6239891A4EEC}" type="pres">
      <dgm:prSet presAssocID="{0D344AC7-834C-4A62-A0C4-B288FD0FAA79}" presName="node" presStyleLbl="node1" presStyleIdx="3" presStyleCnt="8">
        <dgm:presLayoutVars>
          <dgm:bulletEnabled val="1"/>
        </dgm:presLayoutVars>
      </dgm:prSet>
      <dgm:spPr/>
    </dgm:pt>
    <dgm:pt modelId="{DE464F26-0ADF-471F-A94A-BD50D4528098}" type="pres">
      <dgm:prSet presAssocID="{872593E1-AE26-4621-95AD-8D389176D4E9}" presName="sibTrans" presStyleLbl="bgSibTrans2D1" presStyleIdx="3" presStyleCnt="7"/>
      <dgm:spPr/>
    </dgm:pt>
    <dgm:pt modelId="{8BACA69F-A8E8-4347-9D07-0AC22449EE45}" type="pres">
      <dgm:prSet presAssocID="{A92DAB37-A206-40F4-8136-6C103B74B12E}" presName="compNode" presStyleCnt="0"/>
      <dgm:spPr/>
    </dgm:pt>
    <dgm:pt modelId="{FD188275-CBE7-4CC7-84CC-489856519519}" type="pres">
      <dgm:prSet presAssocID="{A92DAB37-A206-40F4-8136-6C103B74B12E}" presName="dummyConnPt" presStyleCnt="0"/>
      <dgm:spPr/>
    </dgm:pt>
    <dgm:pt modelId="{42EF6C5B-2420-4AEB-8AEB-7E97B3FE390E}" type="pres">
      <dgm:prSet presAssocID="{A92DAB37-A206-40F4-8136-6C103B74B12E}" presName="node" presStyleLbl="node1" presStyleIdx="4" presStyleCnt="8">
        <dgm:presLayoutVars>
          <dgm:bulletEnabled val="1"/>
        </dgm:presLayoutVars>
      </dgm:prSet>
      <dgm:spPr/>
    </dgm:pt>
    <dgm:pt modelId="{B200761B-ACE0-4C45-996B-B6B77744520C}" type="pres">
      <dgm:prSet presAssocID="{48A349BD-4480-4E68-9392-8A3C6689B6F8}" presName="sibTrans" presStyleLbl="bgSibTrans2D1" presStyleIdx="4" presStyleCnt="7"/>
      <dgm:spPr/>
    </dgm:pt>
    <dgm:pt modelId="{D0B2DDF1-9BF9-4978-BC63-EC88F1B66083}" type="pres">
      <dgm:prSet presAssocID="{EE706AD7-7A3D-498F-8669-F26009532CC4}" presName="compNode" presStyleCnt="0"/>
      <dgm:spPr/>
    </dgm:pt>
    <dgm:pt modelId="{A0E284B1-370A-45A2-B217-50937DB6749A}" type="pres">
      <dgm:prSet presAssocID="{EE706AD7-7A3D-498F-8669-F26009532CC4}" presName="dummyConnPt" presStyleCnt="0"/>
      <dgm:spPr/>
    </dgm:pt>
    <dgm:pt modelId="{9EEE2C54-27FF-467C-8018-42EC62FA2174}" type="pres">
      <dgm:prSet presAssocID="{EE706AD7-7A3D-498F-8669-F26009532CC4}" presName="node" presStyleLbl="node1" presStyleIdx="5" presStyleCnt="8">
        <dgm:presLayoutVars>
          <dgm:bulletEnabled val="1"/>
        </dgm:presLayoutVars>
      </dgm:prSet>
      <dgm:spPr/>
    </dgm:pt>
    <dgm:pt modelId="{750BA87B-E7C8-4846-BFF9-9EEBA973257B}" type="pres">
      <dgm:prSet presAssocID="{C1851CA8-6796-416C-9399-0863DEEF1B67}" presName="sibTrans" presStyleLbl="bgSibTrans2D1" presStyleIdx="5" presStyleCnt="7"/>
      <dgm:spPr/>
    </dgm:pt>
    <dgm:pt modelId="{D96AD963-20D7-4FF8-9F3C-56A616B9565D}" type="pres">
      <dgm:prSet presAssocID="{FD1F82C0-9E7C-485E-97A3-018F9FCF9F66}" presName="compNode" presStyleCnt="0"/>
      <dgm:spPr/>
    </dgm:pt>
    <dgm:pt modelId="{0B962D94-30A6-469E-B4A7-1BB5A471F1DA}" type="pres">
      <dgm:prSet presAssocID="{FD1F82C0-9E7C-485E-97A3-018F9FCF9F66}" presName="dummyConnPt" presStyleCnt="0"/>
      <dgm:spPr/>
    </dgm:pt>
    <dgm:pt modelId="{CD5846F3-38B5-4EA3-A991-7C0B6F84FBA7}" type="pres">
      <dgm:prSet presAssocID="{FD1F82C0-9E7C-485E-97A3-018F9FCF9F66}" presName="node" presStyleLbl="node1" presStyleIdx="6" presStyleCnt="8">
        <dgm:presLayoutVars>
          <dgm:bulletEnabled val="1"/>
        </dgm:presLayoutVars>
      </dgm:prSet>
      <dgm:spPr/>
    </dgm:pt>
    <dgm:pt modelId="{7CB79F1C-C6EC-4805-AB09-33A3D8F7BD42}" type="pres">
      <dgm:prSet presAssocID="{4DB2FF8D-B5D5-49ED-ACA8-A0CCA47EFAF2}" presName="sibTrans" presStyleLbl="bgSibTrans2D1" presStyleIdx="6" presStyleCnt="7"/>
      <dgm:spPr/>
    </dgm:pt>
    <dgm:pt modelId="{BE2AD857-FCE0-48E9-8A8B-B54BD2CE4530}" type="pres">
      <dgm:prSet presAssocID="{3347D933-BF0A-47DE-B7E2-8A8B57719A7D}" presName="compNode" presStyleCnt="0"/>
      <dgm:spPr/>
    </dgm:pt>
    <dgm:pt modelId="{32C72408-B907-4DE9-B4B1-4320E7B212C2}" type="pres">
      <dgm:prSet presAssocID="{3347D933-BF0A-47DE-B7E2-8A8B57719A7D}" presName="dummyConnPt" presStyleCnt="0"/>
      <dgm:spPr/>
    </dgm:pt>
    <dgm:pt modelId="{65BBCBBE-8270-4E5A-8F75-F5952EE495E3}" type="pres">
      <dgm:prSet presAssocID="{3347D933-BF0A-47DE-B7E2-8A8B57719A7D}" presName="node" presStyleLbl="node1" presStyleIdx="7" presStyleCnt="8">
        <dgm:presLayoutVars>
          <dgm:bulletEnabled val="1"/>
        </dgm:presLayoutVars>
      </dgm:prSet>
      <dgm:spPr/>
    </dgm:pt>
  </dgm:ptLst>
  <dgm:cxnLst>
    <dgm:cxn modelId="{2FDBD816-3D7A-4BFD-90B8-7B714068CE43}" type="presOf" srcId="{33DB2DD0-BF42-469F-B4E5-1A0D4F79774A}" destId="{C8E8366B-5CF1-45DD-BAF4-0019C37CBB25}" srcOrd="0" destOrd="0" presId="urn:microsoft.com/office/officeart/2005/8/layout/bProcess4"/>
    <dgm:cxn modelId="{9490E81D-2085-4D3E-A1AA-750B66BCC3E5}" type="presOf" srcId="{872593E1-AE26-4621-95AD-8D389176D4E9}" destId="{DE464F26-0ADF-471F-A94A-BD50D4528098}" srcOrd="0" destOrd="0" presId="urn:microsoft.com/office/officeart/2005/8/layout/bProcess4"/>
    <dgm:cxn modelId="{0D627133-8F44-4658-AD5E-CAD21B04CBDD}" type="presOf" srcId="{48A349BD-4480-4E68-9392-8A3C6689B6F8}" destId="{B200761B-ACE0-4C45-996B-B6B77744520C}" srcOrd="0" destOrd="0" presId="urn:microsoft.com/office/officeart/2005/8/layout/bProcess4"/>
    <dgm:cxn modelId="{48B54636-FD96-4E3A-B17D-0F1915E319AB}" type="presOf" srcId="{3347D933-BF0A-47DE-B7E2-8A8B57719A7D}" destId="{65BBCBBE-8270-4E5A-8F75-F5952EE495E3}" srcOrd="0" destOrd="0" presId="urn:microsoft.com/office/officeart/2005/8/layout/bProcess4"/>
    <dgm:cxn modelId="{2BC09A3E-2477-4651-8CD2-1A69D6F59E19}" type="presOf" srcId="{A92DAB37-A206-40F4-8136-6C103B74B12E}" destId="{42EF6C5B-2420-4AEB-8AEB-7E97B3FE390E}" srcOrd="0" destOrd="0" presId="urn:microsoft.com/office/officeart/2005/8/layout/bProcess4"/>
    <dgm:cxn modelId="{F7B1AD64-9737-4EAD-AC60-FAFF1685C296}" type="presOf" srcId="{EE706AD7-7A3D-498F-8669-F26009532CC4}" destId="{9EEE2C54-27FF-467C-8018-42EC62FA2174}" srcOrd="0" destOrd="0" presId="urn:microsoft.com/office/officeart/2005/8/layout/bProcess4"/>
    <dgm:cxn modelId="{09B7E656-CE0E-4783-9EB1-C43FACCC930D}" type="presOf" srcId="{4DB2FF8D-B5D5-49ED-ACA8-A0CCA47EFAF2}" destId="{7CB79F1C-C6EC-4805-AB09-33A3D8F7BD42}" srcOrd="0" destOrd="0" presId="urn:microsoft.com/office/officeart/2005/8/layout/bProcess4"/>
    <dgm:cxn modelId="{3AD5BA92-DE96-422C-A6F2-6E788F51677C}" srcId="{EFAA54F6-5DAA-4FF6-9802-AB5E6D481432}" destId="{23BBD3BD-89D1-4B10-8002-BCFCAB4D8B71}" srcOrd="2" destOrd="0" parTransId="{397FAF5B-65BB-4910-A1EB-8D3A798E4201}" sibTransId="{F66D50AF-575A-48D4-87E4-0D0557A93B81}"/>
    <dgm:cxn modelId="{D6EA4996-99AA-4990-8858-BE7342309A8E}" type="presOf" srcId="{2F9C9F92-6E6E-4427-9E04-AF3DC0413DD7}" destId="{ECB9E82E-ED26-4E91-9234-87CAC4A89959}" srcOrd="0" destOrd="0" presId="urn:microsoft.com/office/officeart/2005/8/layout/bProcess4"/>
    <dgm:cxn modelId="{99F3CE9C-5ADB-45CC-B234-A41CE917FC5B}" type="presOf" srcId="{67909E0A-D1CA-46AD-B0E1-CA2B5BE05B24}" destId="{365FA6C3-1FD1-4AEA-A308-C2FC5AA891C7}" srcOrd="0" destOrd="0" presId="urn:microsoft.com/office/officeart/2005/8/layout/bProcess4"/>
    <dgm:cxn modelId="{EB1F54B7-5287-4214-A405-8C99939772BE}" type="presOf" srcId="{23BBD3BD-89D1-4B10-8002-BCFCAB4D8B71}" destId="{39057A52-C91B-4AD4-935D-3712A7E36CA8}" srcOrd="0" destOrd="0" presId="urn:microsoft.com/office/officeart/2005/8/layout/bProcess4"/>
    <dgm:cxn modelId="{1578A4C5-E9FC-4902-A464-277B35A171F2}" type="presOf" srcId="{FD1F82C0-9E7C-485E-97A3-018F9FCF9F66}" destId="{CD5846F3-38B5-4EA3-A991-7C0B6F84FBA7}" srcOrd="0" destOrd="0" presId="urn:microsoft.com/office/officeart/2005/8/layout/bProcess4"/>
    <dgm:cxn modelId="{166B04C9-7E8E-47CF-BE5C-E8FD52612BA9}" type="presOf" srcId="{C1851CA8-6796-416C-9399-0863DEEF1B67}" destId="{750BA87B-E7C8-4846-BFF9-9EEBA973257B}" srcOrd="0" destOrd="0" presId="urn:microsoft.com/office/officeart/2005/8/layout/bProcess4"/>
    <dgm:cxn modelId="{564E0BCA-D14C-483D-87E3-64BCCA14D8C6}" srcId="{EFAA54F6-5DAA-4FF6-9802-AB5E6D481432}" destId="{2F9C9F92-6E6E-4427-9E04-AF3DC0413DD7}" srcOrd="0" destOrd="0" parTransId="{03E165B5-1BD0-444B-A9F2-454076A2B1F3}" sibTransId="{67909E0A-D1CA-46AD-B0E1-CA2B5BE05B24}"/>
    <dgm:cxn modelId="{C92141CD-FB50-4B49-9C08-952F006F26E3}" srcId="{EFAA54F6-5DAA-4FF6-9802-AB5E6D481432}" destId="{3347D933-BF0A-47DE-B7E2-8A8B57719A7D}" srcOrd="7" destOrd="0" parTransId="{E287B198-20A8-47C2-9D2D-FC4314D588A1}" sibTransId="{41F08DDE-8EB7-4550-8017-5351FF2693A9}"/>
    <dgm:cxn modelId="{32EB14CE-9C48-410C-9717-B6E78E3D33D5}" type="presOf" srcId="{F66D50AF-575A-48D4-87E4-0D0557A93B81}" destId="{0AEDD987-3A90-4A52-9E6B-ABC550B2020E}" srcOrd="0" destOrd="0" presId="urn:microsoft.com/office/officeart/2005/8/layout/bProcess4"/>
    <dgm:cxn modelId="{A6D249CE-B9AB-46B8-9FA4-F7EDEEC85F74}" srcId="{EFAA54F6-5DAA-4FF6-9802-AB5E6D481432}" destId="{BB12CA29-C11B-4D73-A6AD-723D24F7EBA1}" srcOrd="1" destOrd="0" parTransId="{0B9AC596-AF98-400A-9E12-30789012B2AC}" sibTransId="{33DB2DD0-BF42-469F-B4E5-1A0D4F79774A}"/>
    <dgm:cxn modelId="{41B844D3-F06D-4D29-B3D2-39CCD9CDCEE7}" type="presOf" srcId="{EFAA54F6-5DAA-4FF6-9802-AB5E6D481432}" destId="{3E5209B5-9D29-4F2F-9269-FE6B61A46815}" srcOrd="0" destOrd="0" presId="urn:microsoft.com/office/officeart/2005/8/layout/bProcess4"/>
    <dgm:cxn modelId="{6F7031D5-E2B3-401E-B5BF-A73BFB34FF6B}" type="presOf" srcId="{0D344AC7-834C-4A62-A0C4-B288FD0FAA79}" destId="{25A300E5-EA42-4941-952A-6239891A4EEC}" srcOrd="0" destOrd="0" presId="urn:microsoft.com/office/officeart/2005/8/layout/bProcess4"/>
    <dgm:cxn modelId="{7612EBD5-B2D7-4EC3-9BE9-F30AD0818A82}" srcId="{EFAA54F6-5DAA-4FF6-9802-AB5E6D481432}" destId="{0D344AC7-834C-4A62-A0C4-B288FD0FAA79}" srcOrd="3" destOrd="0" parTransId="{5CB63156-1AB4-48DA-B6B7-14A6E16EB415}" sibTransId="{872593E1-AE26-4621-95AD-8D389176D4E9}"/>
    <dgm:cxn modelId="{F0323BD8-2FDB-469B-9F25-B8DB430C7BC6}" srcId="{EFAA54F6-5DAA-4FF6-9802-AB5E6D481432}" destId="{A92DAB37-A206-40F4-8136-6C103B74B12E}" srcOrd="4" destOrd="0" parTransId="{E1B108A3-3BCD-45C9-8F7B-E089A590BFC6}" sibTransId="{48A349BD-4480-4E68-9392-8A3C6689B6F8}"/>
    <dgm:cxn modelId="{1EC453D9-5BF1-426C-BCA1-DBA7E0898B00}" type="presOf" srcId="{BB12CA29-C11B-4D73-A6AD-723D24F7EBA1}" destId="{23BB64E1-8A88-46CE-8CD0-10DDFB9CF046}" srcOrd="0" destOrd="0" presId="urn:microsoft.com/office/officeart/2005/8/layout/bProcess4"/>
    <dgm:cxn modelId="{C7264BEF-AC94-4352-B80C-7788BC7C0FD0}" srcId="{EFAA54F6-5DAA-4FF6-9802-AB5E6D481432}" destId="{FD1F82C0-9E7C-485E-97A3-018F9FCF9F66}" srcOrd="6" destOrd="0" parTransId="{734FB008-F35E-4E91-B63D-1B1F8A85C37D}" sibTransId="{4DB2FF8D-B5D5-49ED-ACA8-A0CCA47EFAF2}"/>
    <dgm:cxn modelId="{4FE9A3F4-8F82-430B-9CAF-165981360F54}" srcId="{EFAA54F6-5DAA-4FF6-9802-AB5E6D481432}" destId="{EE706AD7-7A3D-498F-8669-F26009532CC4}" srcOrd="5" destOrd="0" parTransId="{8C39885D-EA06-45B5-9E24-CA4A1ACCEF89}" sibTransId="{C1851CA8-6796-416C-9399-0863DEEF1B67}"/>
    <dgm:cxn modelId="{72DC1263-9536-4773-BFD3-C4A9E942BF51}" type="presParOf" srcId="{3E5209B5-9D29-4F2F-9269-FE6B61A46815}" destId="{E806D802-8F20-46CE-A7BF-782C4CE00C23}" srcOrd="0" destOrd="0" presId="urn:microsoft.com/office/officeart/2005/8/layout/bProcess4"/>
    <dgm:cxn modelId="{1C441F80-8406-4487-9178-204F439FF5F2}" type="presParOf" srcId="{E806D802-8F20-46CE-A7BF-782C4CE00C23}" destId="{34295E88-04AA-43F4-969F-BE0702A1D02B}" srcOrd="0" destOrd="0" presId="urn:microsoft.com/office/officeart/2005/8/layout/bProcess4"/>
    <dgm:cxn modelId="{65154471-50E7-415B-83E8-EDEB13323930}" type="presParOf" srcId="{E806D802-8F20-46CE-A7BF-782C4CE00C23}" destId="{ECB9E82E-ED26-4E91-9234-87CAC4A89959}" srcOrd="1" destOrd="0" presId="urn:microsoft.com/office/officeart/2005/8/layout/bProcess4"/>
    <dgm:cxn modelId="{66B649A5-BE80-46A8-9DBB-F0FA6D9B57DD}" type="presParOf" srcId="{3E5209B5-9D29-4F2F-9269-FE6B61A46815}" destId="{365FA6C3-1FD1-4AEA-A308-C2FC5AA891C7}" srcOrd="1" destOrd="0" presId="urn:microsoft.com/office/officeart/2005/8/layout/bProcess4"/>
    <dgm:cxn modelId="{9F7E3EF2-C17E-4CD1-BA54-4DE031EAEDC5}" type="presParOf" srcId="{3E5209B5-9D29-4F2F-9269-FE6B61A46815}" destId="{B7C04FFC-7106-4C31-A1C3-2D7709353BA2}" srcOrd="2" destOrd="0" presId="urn:microsoft.com/office/officeart/2005/8/layout/bProcess4"/>
    <dgm:cxn modelId="{044C7FE6-1195-436F-987E-A67CBD03558D}" type="presParOf" srcId="{B7C04FFC-7106-4C31-A1C3-2D7709353BA2}" destId="{4A58CEC4-CB1C-446E-98B9-B7B1C0FBF1A8}" srcOrd="0" destOrd="0" presId="urn:microsoft.com/office/officeart/2005/8/layout/bProcess4"/>
    <dgm:cxn modelId="{2D24FBDB-1893-4314-B08F-D9835B00FC0C}" type="presParOf" srcId="{B7C04FFC-7106-4C31-A1C3-2D7709353BA2}" destId="{23BB64E1-8A88-46CE-8CD0-10DDFB9CF046}" srcOrd="1" destOrd="0" presId="urn:microsoft.com/office/officeart/2005/8/layout/bProcess4"/>
    <dgm:cxn modelId="{C05A67F9-730F-4E0D-BED7-0573C747993C}" type="presParOf" srcId="{3E5209B5-9D29-4F2F-9269-FE6B61A46815}" destId="{C8E8366B-5CF1-45DD-BAF4-0019C37CBB25}" srcOrd="3" destOrd="0" presId="urn:microsoft.com/office/officeart/2005/8/layout/bProcess4"/>
    <dgm:cxn modelId="{FEC3EA9A-291D-4572-BB09-C70F715D95E9}" type="presParOf" srcId="{3E5209B5-9D29-4F2F-9269-FE6B61A46815}" destId="{FB4C9CBE-8D89-4934-8BB5-94FB823A0690}" srcOrd="4" destOrd="0" presId="urn:microsoft.com/office/officeart/2005/8/layout/bProcess4"/>
    <dgm:cxn modelId="{E44052B0-EF33-4717-9E11-FDE62CA14F68}" type="presParOf" srcId="{FB4C9CBE-8D89-4934-8BB5-94FB823A0690}" destId="{97E00D79-7F96-493C-87E6-D7A6BAC903BF}" srcOrd="0" destOrd="0" presId="urn:microsoft.com/office/officeart/2005/8/layout/bProcess4"/>
    <dgm:cxn modelId="{217BA2A7-5174-4222-B826-A18760445E19}" type="presParOf" srcId="{FB4C9CBE-8D89-4934-8BB5-94FB823A0690}" destId="{39057A52-C91B-4AD4-935D-3712A7E36CA8}" srcOrd="1" destOrd="0" presId="urn:microsoft.com/office/officeart/2005/8/layout/bProcess4"/>
    <dgm:cxn modelId="{E323F3CC-4C9B-4576-83B1-703F6FBD42C6}" type="presParOf" srcId="{3E5209B5-9D29-4F2F-9269-FE6B61A46815}" destId="{0AEDD987-3A90-4A52-9E6B-ABC550B2020E}" srcOrd="5" destOrd="0" presId="urn:microsoft.com/office/officeart/2005/8/layout/bProcess4"/>
    <dgm:cxn modelId="{D52ADC41-10BB-466E-9D88-55E9BDF57146}" type="presParOf" srcId="{3E5209B5-9D29-4F2F-9269-FE6B61A46815}" destId="{5B5A7DAF-38A6-48CE-A891-70D55286C4EB}" srcOrd="6" destOrd="0" presId="urn:microsoft.com/office/officeart/2005/8/layout/bProcess4"/>
    <dgm:cxn modelId="{F77ED9A8-DE55-4979-B4EC-4EE5338A5904}" type="presParOf" srcId="{5B5A7DAF-38A6-48CE-A891-70D55286C4EB}" destId="{8A317333-65F5-48E5-9751-7F7550604B70}" srcOrd="0" destOrd="0" presId="urn:microsoft.com/office/officeart/2005/8/layout/bProcess4"/>
    <dgm:cxn modelId="{BD14F1E9-E99C-4E82-BEC0-B58B01957734}" type="presParOf" srcId="{5B5A7DAF-38A6-48CE-A891-70D55286C4EB}" destId="{25A300E5-EA42-4941-952A-6239891A4EEC}" srcOrd="1" destOrd="0" presId="urn:microsoft.com/office/officeart/2005/8/layout/bProcess4"/>
    <dgm:cxn modelId="{1D08DB10-2852-4994-AD55-B5911067FDB6}" type="presParOf" srcId="{3E5209B5-9D29-4F2F-9269-FE6B61A46815}" destId="{DE464F26-0ADF-471F-A94A-BD50D4528098}" srcOrd="7" destOrd="0" presId="urn:microsoft.com/office/officeart/2005/8/layout/bProcess4"/>
    <dgm:cxn modelId="{0FC9C98C-76E1-4830-80D3-5C9A68DC0CE4}" type="presParOf" srcId="{3E5209B5-9D29-4F2F-9269-FE6B61A46815}" destId="{8BACA69F-A8E8-4347-9D07-0AC22449EE45}" srcOrd="8" destOrd="0" presId="urn:microsoft.com/office/officeart/2005/8/layout/bProcess4"/>
    <dgm:cxn modelId="{EA56D2AE-EC55-47FF-AD8F-5320BB42A3C1}" type="presParOf" srcId="{8BACA69F-A8E8-4347-9D07-0AC22449EE45}" destId="{FD188275-CBE7-4CC7-84CC-489856519519}" srcOrd="0" destOrd="0" presId="urn:microsoft.com/office/officeart/2005/8/layout/bProcess4"/>
    <dgm:cxn modelId="{17F7485C-0013-409C-A25A-93CA1BBE86DD}" type="presParOf" srcId="{8BACA69F-A8E8-4347-9D07-0AC22449EE45}" destId="{42EF6C5B-2420-4AEB-8AEB-7E97B3FE390E}" srcOrd="1" destOrd="0" presId="urn:microsoft.com/office/officeart/2005/8/layout/bProcess4"/>
    <dgm:cxn modelId="{0C164F72-77C7-4667-9FBD-CA69F51CE2A3}" type="presParOf" srcId="{3E5209B5-9D29-4F2F-9269-FE6B61A46815}" destId="{B200761B-ACE0-4C45-996B-B6B77744520C}" srcOrd="9" destOrd="0" presId="urn:microsoft.com/office/officeart/2005/8/layout/bProcess4"/>
    <dgm:cxn modelId="{6DCAA0B4-EB83-426D-8CFE-823A92DEE728}" type="presParOf" srcId="{3E5209B5-9D29-4F2F-9269-FE6B61A46815}" destId="{D0B2DDF1-9BF9-4978-BC63-EC88F1B66083}" srcOrd="10" destOrd="0" presId="urn:microsoft.com/office/officeart/2005/8/layout/bProcess4"/>
    <dgm:cxn modelId="{E2032FA4-712F-4D8F-8896-8D412AD9B531}" type="presParOf" srcId="{D0B2DDF1-9BF9-4978-BC63-EC88F1B66083}" destId="{A0E284B1-370A-45A2-B217-50937DB6749A}" srcOrd="0" destOrd="0" presId="urn:microsoft.com/office/officeart/2005/8/layout/bProcess4"/>
    <dgm:cxn modelId="{448138CF-AB82-4F37-A164-7D85D80F5EB0}" type="presParOf" srcId="{D0B2DDF1-9BF9-4978-BC63-EC88F1B66083}" destId="{9EEE2C54-27FF-467C-8018-42EC62FA2174}" srcOrd="1" destOrd="0" presId="urn:microsoft.com/office/officeart/2005/8/layout/bProcess4"/>
    <dgm:cxn modelId="{145EE712-16A6-424C-88AB-AF38E0FF8587}" type="presParOf" srcId="{3E5209B5-9D29-4F2F-9269-FE6B61A46815}" destId="{750BA87B-E7C8-4846-BFF9-9EEBA973257B}" srcOrd="11" destOrd="0" presId="urn:microsoft.com/office/officeart/2005/8/layout/bProcess4"/>
    <dgm:cxn modelId="{3183ADC5-10C8-4705-B439-C5FA11C6D38D}" type="presParOf" srcId="{3E5209B5-9D29-4F2F-9269-FE6B61A46815}" destId="{D96AD963-20D7-4FF8-9F3C-56A616B9565D}" srcOrd="12" destOrd="0" presId="urn:microsoft.com/office/officeart/2005/8/layout/bProcess4"/>
    <dgm:cxn modelId="{8EEE4789-3B73-41F0-95D5-712F0D509A41}" type="presParOf" srcId="{D96AD963-20D7-4FF8-9F3C-56A616B9565D}" destId="{0B962D94-30A6-469E-B4A7-1BB5A471F1DA}" srcOrd="0" destOrd="0" presId="urn:microsoft.com/office/officeart/2005/8/layout/bProcess4"/>
    <dgm:cxn modelId="{A6CABB89-9E2D-4A50-81A3-9EC88A364303}" type="presParOf" srcId="{D96AD963-20D7-4FF8-9F3C-56A616B9565D}" destId="{CD5846F3-38B5-4EA3-A991-7C0B6F84FBA7}" srcOrd="1" destOrd="0" presId="urn:microsoft.com/office/officeart/2005/8/layout/bProcess4"/>
    <dgm:cxn modelId="{7EDE8F7D-4714-4868-9B89-FE6D7351CE49}" type="presParOf" srcId="{3E5209B5-9D29-4F2F-9269-FE6B61A46815}" destId="{7CB79F1C-C6EC-4805-AB09-33A3D8F7BD42}" srcOrd="13" destOrd="0" presId="urn:microsoft.com/office/officeart/2005/8/layout/bProcess4"/>
    <dgm:cxn modelId="{19B808E5-526D-434F-8C58-49C13A9408A3}" type="presParOf" srcId="{3E5209B5-9D29-4F2F-9269-FE6B61A46815}" destId="{BE2AD857-FCE0-48E9-8A8B-B54BD2CE4530}" srcOrd="14" destOrd="0" presId="urn:microsoft.com/office/officeart/2005/8/layout/bProcess4"/>
    <dgm:cxn modelId="{8A1B19D0-982F-4399-B24D-7DF7B77C9D19}" type="presParOf" srcId="{BE2AD857-FCE0-48E9-8A8B-B54BD2CE4530}" destId="{32C72408-B907-4DE9-B4B1-4320E7B212C2}" srcOrd="0" destOrd="0" presId="urn:microsoft.com/office/officeart/2005/8/layout/bProcess4"/>
    <dgm:cxn modelId="{2CAFD441-0A4B-496F-8CA0-924A2A714FA3}" type="presParOf" srcId="{BE2AD857-FCE0-48E9-8A8B-B54BD2CE4530}" destId="{65BBCBBE-8270-4E5A-8F75-F5952EE495E3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63E42-425A-44AF-8DA5-115505080B3E}">
      <dsp:nvSpPr>
        <dsp:cNvPr id="0" name=""/>
        <dsp:cNvSpPr/>
      </dsp:nvSpPr>
      <dsp:spPr>
        <a:xfrm>
          <a:off x="0" y="218294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Mitigação das alterações climáticas </a:t>
          </a:r>
          <a:r>
            <a:rPr lang="pt-PT" sz="16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</a:t>
          </a: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der origem a emissões significativas de GEE</a:t>
          </a:r>
        </a:p>
      </dsp:txBody>
      <dsp:txXfrm>
        <a:off x="0" y="218294"/>
        <a:ext cx="3191376" cy="1914825"/>
      </dsp:txXfrm>
    </dsp:sp>
    <dsp:sp modelId="{193CDADC-8DAE-49FB-AB44-C0EB7F4F3BF5}">
      <dsp:nvSpPr>
        <dsp:cNvPr id="0" name=""/>
        <dsp:cNvSpPr/>
      </dsp:nvSpPr>
      <dsp:spPr>
        <a:xfrm>
          <a:off x="3510513" y="218294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Adaptação às alterações climáticas</a:t>
          </a: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der origem a um aumento dos efeitos negativos do clima atual e futuro, sobre a própria atividade, as pessoas, a natureza ou os ativos</a:t>
          </a:r>
        </a:p>
      </dsp:txBody>
      <dsp:txXfrm>
        <a:off x="3510513" y="218294"/>
        <a:ext cx="3191376" cy="1914825"/>
      </dsp:txXfrm>
    </dsp:sp>
    <dsp:sp modelId="{151518BC-41B0-411F-B248-2AB30BB76AFF}">
      <dsp:nvSpPr>
        <dsp:cNvPr id="0" name=""/>
        <dsp:cNvSpPr/>
      </dsp:nvSpPr>
      <dsp:spPr>
        <a:xfrm>
          <a:off x="7021027" y="218294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utilização sustentável e a proteção dos recursos hídricos e marinhos</a:t>
          </a: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essa atividade prejudicar o bom estado ou o bom potencial ecológico das massas de água; o bom estado ambiental das águas marinhas</a:t>
          </a:r>
        </a:p>
      </dsp:txBody>
      <dsp:txXfrm>
        <a:off x="7021027" y="218294"/>
        <a:ext cx="3191376" cy="1914825"/>
      </dsp:txXfrm>
    </dsp:sp>
    <dsp:sp modelId="{40BC9DE1-CFAB-4268-A6C3-BD0C16939FCF}">
      <dsp:nvSpPr>
        <dsp:cNvPr id="0" name=""/>
        <dsp:cNvSpPr/>
      </dsp:nvSpPr>
      <dsp:spPr>
        <a:xfrm>
          <a:off x="0" y="2452257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4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economia circular </a:t>
          </a: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der origem a ineficiências significativas na utilização dos materiais ou recursos naturais, conduzir a um aumento significativo da produção, incineração ou eliminação de resíduos (…) ou se a eliminação a longo prazo causar danos significativos e de longo prazo no ambiente</a:t>
          </a:r>
          <a:endParaRPr lang="en-GB" sz="1400" kern="12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0" y="2452257"/>
        <a:ext cx="3191376" cy="1914825"/>
      </dsp:txXfrm>
    </dsp:sp>
    <dsp:sp modelId="{FA949590-6BBB-427D-B3C5-77489FD92271}">
      <dsp:nvSpPr>
        <dsp:cNvPr id="0" name=""/>
        <dsp:cNvSpPr/>
      </dsp:nvSpPr>
      <dsp:spPr>
        <a:xfrm>
          <a:off x="3510513" y="2452257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prevenção e controlo da poluição</a:t>
          </a:r>
          <a:r>
            <a:rPr lang="pt-PT" sz="1600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 der origem a um aumento significativo das emissões de poluentes para o ar, a água ou o solo, relativamente à situação anterior ao início da atividade</a:t>
          </a:r>
        </a:p>
      </dsp:txBody>
      <dsp:txXfrm>
        <a:off x="3510513" y="2452257"/>
        <a:ext cx="3191376" cy="1914825"/>
      </dsp:txXfrm>
    </dsp:sp>
    <dsp:sp modelId="{3E7AC6FB-8FA8-407F-B508-C2BF0D9A6D4F}">
      <dsp:nvSpPr>
        <dsp:cNvPr id="0" name=""/>
        <dsp:cNvSpPr/>
      </dsp:nvSpPr>
      <dsp:spPr>
        <a:xfrm>
          <a:off x="7021027" y="2452257"/>
          <a:ext cx="3191376" cy="1914825"/>
        </a:xfrm>
        <a:prstGeom prst="rect">
          <a:avLst/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</a:t>
          </a:r>
          <a:r>
            <a:rPr lang="pt-PT" sz="1600" b="1" kern="1200" dirty="0">
              <a:solidFill>
                <a:srgbClr val="00A4B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proteção e o restauro da biodiversidade e dos ecossistemas</a:t>
          </a:r>
          <a:r>
            <a:rPr lang="pt-PT" sz="16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se prejudicar, de forma significativa as boas condições e a resiliência dos ecossistemas, ou prejudicar o estado de conservação dos habitats e das espécies, incluindo os de interesse da União.</a:t>
          </a:r>
        </a:p>
      </dsp:txBody>
      <dsp:txXfrm>
        <a:off x="7021027" y="2452257"/>
        <a:ext cx="3191376" cy="1914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17FF8-2CCE-4C4E-9486-EF8122F6EBCF}">
      <dsp:nvSpPr>
        <dsp:cNvPr id="0" name=""/>
        <dsp:cNvSpPr/>
      </dsp:nvSpPr>
      <dsp:spPr>
        <a:xfrm>
          <a:off x="1587" y="694663"/>
          <a:ext cx="3385343" cy="2031206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1ª Fase </a:t>
          </a:r>
          <a:endParaRPr lang="pt-BR" sz="2500" kern="1200" dirty="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desenho das medidas -&gt; avaliação pelo Estado-Membro</a:t>
          </a:r>
        </a:p>
      </dsp:txBody>
      <dsp:txXfrm>
        <a:off x="61079" y="754155"/>
        <a:ext cx="3266359" cy="1912222"/>
      </dsp:txXfrm>
    </dsp:sp>
    <dsp:sp modelId="{02F3333B-39C0-44BC-891F-3CACC45FD2F7}">
      <dsp:nvSpPr>
        <dsp:cNvPr id="0" name=""/>
        <dsp:cNvSpPr/>
      </dsp:nvSpPr>
      <dsp:spPr>
        <a:xfrm>
          <a:off x="3684841" y="1290483"/>
          <a:ext cx="717692" cy="839565"/>
        </a:xfrm>
        <a:prstGeom prst="rightArrow">
          <a:avLst>
            <a:gd name="adj1" fmla="val 60000"/>
            <a:gd name="adj2" fmla="val 50000"/>
          </a:avLst>
        </a:prstGeom>
        <a:solidFill>
          <a:srgbClr val="3C8D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684841" y="1458396"/>
        <a:ext cx="502384" cy="503739"/>
      </dsp:txXfrm>
    </dsp:sp>
    <dsp:sp modelId="{0B741392-C6A5-401E-BD11-132492342451}">
      <dsp:nvSpPr>
        <dsp:cNvPr id="0" name=""/>
        <dsp:cNvSpPr/>
      </dsp:nvSpPr>
      <dsp:spPr>
        <a:xfrm>
          <a:off x="4741068" y="694663"/>
          <a:ext cx="3385343" cy="2031206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2ª Fase </a:t>
          </a:r>
          <a:endParaRPr lang="pt-BR" sz="2500" kern="1200" dirty="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Na aprovação do PRR -&gt; avaliação pela COM</a:t>
          </a:r>
        </a:p>
      </dsp:txBody>
      <dsp:txXfrm>
        <a:off x="4800560" y="754155"/>
        <a:ext cx="3266359" cy="1912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E518-7B1D-409E-9E7C-FDE1B9D2AA5E}">
      <dsp:nvSpPr>
        <dsp:cNvPr id="0" name=""/>
        <dsp:cNvSpPr/>
      </dsp:nvSpPr>
      <dsp:spPr>
        <a:xfrm>
          <a:off x="1334" y="24276"/>
          <a:ext cx="1795974" cy="164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EIA (se aplicável)  e Projeto</a:t>
          </a:r>
        </a:p>
      </dsp:txBody>
      <dsp:txXfrm>
        <a:off x="1334" y="24276"/>
        <a:ext cx="1795974" cy="718389"/>
      </dsp:txXfrm>
    </dsp:sp>
    <dsp:sp modelId="{0BB18FC1-2097-4038-95BE-31BDFAB8A5BD}">
      <dsp:nvSpPr>
        <dsp:cNvPr id="0" name=""/>
        <dsp:cNvSpPr/>
      </dsp:nvSpPr>
      <dsp:spPr>
        <a:xfrm>
          <a:off x="369184" y="742665"/>
          <a:ext cx="1795974" cy="21888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EIA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projeto de execução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RECAPE</a:t>
          </a:r>
        </a:p>
      </dsp:txBody>
      <dsp:txXfrm>
        <a:off x="421786" y="795267"/>
        <a:ext cx="1690770" cy="2083596"/>
      </dsp:txXfrm>
    </dsp:sp>
    <dsp:sp modelId="{9E98D2BB-5AFC-40DF-A68F-E90DCD18E856}">
      <dsp:nvSpPr>
        <dsp:cNvPr id="0" name=""/>
        <dsp:cNvSpPr/>
      </dsp:nvSpPr>
      <dsp:spPr>
        <a:xfrm>
          <a:off x="2069572" y="159898"/>
          <a:ext cx="577198" cy="4471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069572" y="249327"/>
        <a:ext cx="443055" cy="268287"/>
      </dsp:txXfrm>
    </dsp:sp>
    <dsp:sp modelId="{E47BA519-2CED-4FDA-8D83-8620426B92BB}">
      <dsp:nvSpPr>
        <dsp:cNvPr id="0" name=""/>
        <dsp:cNvSpPr/>
      </dsp:nvSpPr>
      <dsp:spPr>
        <a:xfrm>
          <a:off x="2886362" y="24276"/>
          <a:ext cx="1795974" cy="164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600" kern="12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Fase de concurso</a:t>
          </a:r>
        </a:p>
      </dsp:txBody>
      <dsp:txXfrm>
        <a:off x="2886362" y="24276"/>
        <a:ext cx="1795974" cy="718389"/>
      </dsp:txXfrm>
    </dsp:sp>
    <dsp:sp modelId="{9EFF81F4-C5EB-4C91-BF55-9E2DECB491AD}">
      <dsp:nvSpPr>
        <dsp:cNvPr id="0" name=""/>
        <dsp:cNvSpPr/>
      </dsp:nvSpPr>
      <dsp:spPr>
        <a:xfrm>
          <a:off x="3160731" y="742665"/>
          <a:ext cx="1982935" cy="21888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caderno de encargos / especificações técnicas</a:t>
          </a:r>
        </a:p>
      </dsp:txBody>
      <dsp:txXfrm>
        <a:off x="3218809" y="800743"/>
        <a:ext cx="1866779" cy="2072644"/>
      </dsp:txXfrm>
    </dsp:sp>
    <dsp:sp modelId="{5F007F72-22D7-44F5-88CB-4607DFF52A0A}">
      <dsp:nvSpPr>
        <dsp:cNvPr id="0" name=""/>
        <dsp:cNvSpPr/>
      </dsp:nvSpPr>
      <dsp:spPr>
        <a:xfrm>
          <a:off x="4977970" y="159898"/>
          <a:ext cx="626742" cy="4471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977970" y="249327"/>
        <a:ext cx="492599" cy="268287"/>
      </dsp:txXfrm>
    </dsp:sp>
    <dsp:sp modelId="{FAA6134F-F1B0-417B-8E42-F7B3DCE7DE58}">
      <dsp:nvSpPr>
        <dsp:cNvPr id="0" name=""/>
        <dsp:cNvSpPr/>
      </dsp:nvSpPr>
      <dsp:spPr>
        <a:xfrm>
          <a:off x="5864870" y="24276"/>
          <a:ext cx="1795974" cy="164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PT" sz="1600" kern="12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Contratação</a:t>
          </a:r>
        </a:p>
      </dsp:txBody>
      <dsp:txXfrm>
        <a:off x="5864870" y="24276"/>
        <a:ext cx="1795974" cy="718389"/>
      </dsp:txXfrm>
    </dsp:sp>
    <dsp:sp modelId="{7D937408-1366-4518-8154-8CC22A7346F0}">
      <dsp:nvSpPr>
        <dsp:cNvPr id="0" name=""/>
        <dsp:cNvSpPr/>
      </dsp:nvSpPr>
      <dsp:spPr>
        <a:xfrm>
          <a:off x="6232720" y="742665"/>
          <a:ext cx="1795974" cy="21888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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 contrato</a:t>
          </a:r>
        </a:p>
      </dsp:txBody>
      <dsp:txXfrm>
        <a:off x="6285322" y="795267"/>
        <a:ext cx="1690770" cy="2083596"/>
      </dsp:txXfrm>
    </dsp:sp>
    <dsp:sp modelId="{EFC32A70-EF4E-47F8-9619-3AFB950598CC}">
      <dsp:nvSpPr>
        <dsp:cNvPr id="0" name=""/>
        <dsp:cNvSpPr/>
      </dsp:nvSpPr>
      <dsp:spPr>
        <a:xfrm>
          <a:off x="7933107" y="159898"/>
          <a:ext cx="577198" cy="4471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933107" y="249327"/>
        <a:ext cx="443055" cy="268287"/>
      </dsp:txXfrm>
    </dsp:sp>
    <dsp:sp modelId="{F8F5C351-D639-4AFD-B623-F9C6B397ED80}">
      <dsp:nvSpPr>
        <dsp:cNvPr id="0" name=""/>
        <dsp:cNvSpPr/>
      </dsp:nvSpPr>
      <dsp:spPr>
        <a:xfrm>
          <a:off x="8749897" y="24276"/>
          <a:ext cx="1795974" cy="164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Execução no terreno</a:t>
          </a:r>
        </a:p>
      </dsp:txBody>
      <dsp:txXfrm>
        <a:off x="8749897" y="24276"/>
        <a:ext cx="1795974" cy="718389"/>
      </dsp:txXfrm>
    </dsp:sp>
    <dsp:sp modelId="{92ECB2FE-0902-404B-85C4-3826334BF501}">
      <dsp:nvSpPr>
        <dsp:cNvPr id="0" name=""/>
        <dsp:cNvSpPr/>
      </dsp:nvSpPr>
      <dsp:spPr>
        <a:xfrm>
          <a:off x="9117747" y="742665"/>
          <a:ext cx="1795974" cy="21888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Nos planos de construção, exploração e desativação (se aplicável)</a:t>
          </a:r>
        </a:p>
      </dsp:txBody>
      <dsp:txXfrm>
        <a:off x="9170349" y="795267"/>
        <a:ext cx="1690770" cy="20835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4B055-9B68-4811-9315-F767C2ECB18F}">
      <dsp:nvSpPr>
        <dsp:cNvPr id="0" name=""/>
        <dsp:cNvSpPr/>
      </dsp:nvSpPr>
      <dsp:spPr>
        <a:xfrm>
          <a:off x="5797" y="5918"/>
          <a:ext cx="2050019" cy="138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Fase de concurso</a:t>
          </a:r>
        </a:p>
      </dsp:txBody>
      <dsp:txXfrm>
        <a:off x="5797" y="5918"/>
        <a:ext cx="2050019" cy="820007"/>
      </dsp:txXfrm>
    </dsp:sp>
    <dsp:sp modelId="{03E08757-53CD-4E7A-9871-907F03BC56DF}">
      <dsp:nvSpPr>
        <dsp:cNvPr id="0" name=""/>
        <dsp:cNvSpPr/>
      </dsp:nvSpPr>
      <dsp:spPr>
        <a:xfrm>
          <a:off x="379258" y="825925"/>
          <a:ext cx="2142864" cy="18432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Avisos (critérios de elegibilidade)</a:t>
          </a:r>
        </a:p>
      </dsp:txBody>
      <dsp:txXfrm>
        <a:off x="433243" y="879910"/>
        <a:ext cx="2034894" cy="1735230"/>
      </dsp:txXfrm>
    </dsp:sp>
    <dsp:sp modelId="{4D6DC73A-4A3A-4E00-B4CF-7A53D7E2375E}">
      <dsp:nvSpPr>
        <dsp:cNvPr id="0" name=""/>
        <dsp:cNvSpPr/>
      </dsp:nvSpPr>
      <dsp:spPr>
        <a:xfrm>
          <a:off x="2378198" y="160724"/>
          <a:ext cx="683448" cy="51039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2378198" y="262803"/>
        <a:ext cx="530330" cy="306237"/>
      </dsp:txXfrm>
    </dsp:sp>
    <dsp:sp modelId="{AB7F12E8-DBCA-4A1B-8FFD-7F9F59ED71A1}">
      <dsp:nvSpPr>
        <dsp:cNvPr id="0" name=""/>
        <dsp:cNvSpPr/>
      </dsp:nvSpPr>
      <dsp:spPr>
        <a:xfrm>
          <a:off x="3345341" y="5918"/>
          <a:ext cx="2050019" cy="138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Seleção da(s)  proposta(s)</a:t>
          </a:r>
        </a:p>
      </dsp:txBody>
      <dsp:txXfrm>
        <a:off x="3345341" y="5918"/>
        <a:ext cx="2050019" cy="820007"/>
      </dsp:txXfrm>
    </dsp:sp>
    <dsp:sp modelId="{A5A4ED9D-ABA7-43BF-AD15-8FAD3861388D}">
      <dsp:nvSpPr>
        <dsp:cNvPr id="0" name=""/>
        <dsp:cNvSpPr/>
      </dsp:nvSpPr>
      <dsp:spPr>
        <a:xfrm>
          <a:off x="3765224" y="825925"/>
          <a:ext cx="2050019" cy="18432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Proposta(s) selecionada(s)</a:t>
          </a:r>
        </a:p>
      </dsp:txBody>
      <dsp:txXfrm>
        <a:off x="3819209" y="879910"/>
        <a:ext cx="1942049" cy="1735230"/>
      </dsp:txXfrm>
    </dsp:sp>
    <dsp:sp modelId="{6EE63A52-6995-4CB2-B2E5-DDAE0D3C418E}">
      <dsp:nvSpPr>
        <dsp:cNvPr id="0" name=""/>
        <dsp:cNvSpPr/>
      </dsp:nvSpPr>
      <dsp:spPr>
        <a:xfrm>
          <a:off x="5706136" y="160724"/>
          <a:ext cx="658844" cy="51039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800" kern="1200">
            <a:solidFill>
              <a:schemeClr val="bg2">
                <a:lumMod val="50000"/>
              </a:schemeClr>
            </a:solidFill>
          </a:endParaRPr>
        </a:p>
      </dsp:txBody>
      <dsp:txXfrm>
        <a:off x="5706136" y="262803"/>
        <a:ext cx="505726" cy="306237"/>
      </dsp:txXfrm>
    </dsp:sp>
    <dsp:sp modelId="{DB6E4465-1C8D-4247-8C1C-A223991E924C}">
      <dsp:nvSpPr>
        <dsp:cNvPr id="0" name=""/>
        <dsp:cNvSpPr/>
      </dsp:nvSpPr>
      <dsp:spPr>
        <a:xfrm>
          <a:off x="6638462" y="5918"/>
          <a:ext cx="2050019" cy="1382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Contratação da aquisição</a:t>
          </a:r>
        </a:p>
      </dsp:txBody>
      <dsp:txXfrm>
        <a:off x="6638462" y="5918"/>
        <a:ext cx="2050019" cy="820007"/>
      </dsp:txXfrm>
    </dsp:sp>
    <dsp:sp modelId="{B031AC93-BC45-40A4-8199-636C01171006}">
      <dsp:nvSpPr>
        <dsp:cNvPr id="0" name=""/>
        <dsp:cNvSpPr/>
      </dsp:nvSpPr>
      <dsp:spPr>
        <a:xfrm>
          <a:off x="7058346" y="825925"/>
          <a:ext cx="2050019" cy="18432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Termos de Aceitação / Contratos</a:t>
          </a:r>
        </a:p>
      </dsp:txBody>
      <dsp:txXfrm>
        <a:off x="7112331" y="879910"/>
        <a:ext cx="1942049" cy="1735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D70A7-AB1E-4BF9-94A2-3DC7205E05C1}">
      <dsp:nvSpPr>
        <dsp:cNvPr id="0" name=""/>
        <dsp:cNvSpPr/>
      </dsp:nvSpPr>
      <dsp:spPr>
        <a:xfrm>
          <a:off x="1258" y="13223"/>
          <a:ext cx="1581491" cy="15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Definição da Política de Investimento</a:t>
          </a:r>
        </a:p>
      </dsp:txBody>
      <dsp:txXfrm>
        <a:off x="1258" y="13223"/>
        <a:ext cx="1581491" cy="632596"/>
      </dsp:txXfrm>
    </dsp:sp>
    <dsp:sp modelId="{9BB387D5-9D68-4A40-9ACD-43113D953D36}">
      <dsp:nvSpPr>
        <dsp:cNvPr id="0" name=""/>
        <dsp:cNvSpPr/>
      </dsp:nvSpPr>
      <dsp:spPr>
        <a:xfrm>
          <a:off x="325178" y="645819"/>
          <a:ext cx="1581491" cy="20160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PT" sz="1200" u="none" strike="noStrike" kern="1200" baseline="0" dirty="0">
              <a:solidFill>
                <a:srgbClr val="E7E6E6">
                  <a:lumMod val="5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Política de investimento em linha com o DNSH</a:t>
          </a:r>
        </a:p>
      </dsp:txBody>
      <dsp:txXfrm>
        <a:off x="371498" y="692139"/>
        <a:ext cx="1488851" cy="1923360"/>
      </dsp:txXfrm>
    </dsp:sp>
    <dsp:sp modelId="{C8DC361A-0289-488B-94ED-D394774E0C27}">
      <dsp:nvSpPr>
        <dsp:cNvPr id="0" name=""/>
        <dsp:cNvSpPr/>
      </dsp:nvSpPr>
      <dsp:spPr>
        <a:xfrm>
          <a:off x="1822498" y="132648"/>
          <a:ext cx="508266" cy="3937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822498" y="211397"/>
        <a:ext cx="390143" cy="236247"/>
      </dsp:txXfrm>
    </dsp:sp>
    <dsp:sp modelId="{430C7B0C-06B6-4013-84E4-7B0EFBEC120A}">
      <dsp:nvSpPr>
        <dsp:cNvPr id="0" name=""/>
        <dsp:cNvSpPr/>
      </dsp:nvSpPr>
      <dsp:spPr>
        <a:xfrm>
          <a:off x="2541744" y="13223"/>
          <a:ext cx="1581491" cy="15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Desenho de programas de investimento</a:t>
          </a:r>
        </a:p>
      </dsp:txBody>
      <dsp:txXfrm>
        <a:off x="2541744" y="13223"/>
        <a:ext cx="1581491" cy="632596"/>
      </dsp:txXfrm>
    </dsp:sp>
    <dsp:sp modelId="{FBCDFD1B-B71C-4E5D-B675-8388FE1554D3}">
      <dsp:nvSpPr>
        <dsp:cNvPr id="0" name=""/>
        <dsp:cNvSpPr/>
      </dsp:nvSpPr>
      <dsp:spPr>
        <a:xfrm>
          <a:off x="2865664" y="645819"/>
          <a:ext cx="1581491" cy="20160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Condições de financiamento em linha com DNSH</a:t>
          </a:r>
        </a:p>
      </dsp:txBody>
      <dsp:txXfrm>
        <a:off x="2911984" y="692139"/>
        <a:ext cx="1488851" cy="1923360"/>
      </dsp:txXfrm>
    </dsp:sp>
    <dsp:sp modelId="{B7C8744E-70D9-463C-AD0A-AEB132EC5D7A}">
      <dsp:nvSpPr>
        <dsp:cNvPr id="0" name=""/>
        <dsp:cNvSpPr/>
      </dsp:nvSpPr>
      <dsp:spPr>
        <a:xfrm>
          <a:off x="4362984" y="132648"/>
          <a:ext cx="508266" cy="3937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62984" y="211397"/>
        <a:ext cx="390143" cy="236247"/>
      </dsp:txXfrm>
    </dsp:sp>
    <dsp:sp modelId="{1EBC23DB-B91B-4266-815B-C747EB3AD40C}">
      <dsp:nvSpPr>
        <dsp:cNvPr id="0" name=""/>
        <dsp:cNvSpPr/>
      </dsp:nvSpPr>
      <dsp:spPr>
        <a:xfrm>
          <a:off x="5082229" y="13223"/>
          <a:ext cx="1581491" cy="15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Seleção de entidades financiadas</a:t>
          </a:r>
        </a:p>
      </dsp:txBody>
      <dsp:txXfrm>
        <a:off x="5082229" y="13223"/>
        <a:ext cx="1581491" cy="632596"/>
      </dsp:txXfrm>
    </dsp:sp>
    <dsp:sp modelId="{0B7BEFD7-F47A-44D0-9687-876E8833750E}">
      <dsp:nvSpPr>
        <dsp:cNvPr id="0" name=""/>
        <dsp:cNvSpPr/>
      </dsp:nvSpPr>
      <dsp:spPr>
        <a:xfrm>
          <a:off x="5406149" y="645819"/>
          <a:ext cx="1581491" cy="20160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Lista de entidades financiadas incluindo Código CAE e NIF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 de financiamento em linha com DNSH</a:t>
          </a:r>
        </a:p>
      </dsp:txBody>
      <dsp:txXfrm>
        <a:off x="5452469" y="692139"/>
        <a:ext cx="1488851" cy="1923360"/>
      </dsp:txXfrm>
    </dsp:sp>
    <dsp:sp modelId="{87E216D8-667F-431D-8C5E-70D6B8E8B1B6}">
      <dsp:nvSpPr>
        <dsp:cNvPr id="0" name=""/>
        <dsp:cNvSpPr/>
      </dsp:nvSpPr>
      <dsp:spPr>
        <a:xfrm>
          <a:off x="6903470" y="132648"/>
          <a:ext cx="508266" cy="393745"/>
        </a:xfrm>
        <a:prstGeom prst="rightArrow">
          <a:avLst>
            <a:gd name="adj1" fmla="val 60000"/>
            <a:gd name="adj2" fmla="val 50000"/>
          </a:avLst>
        </a:prstGeom>
        <a:solidFill>
          <a:srgbClr val="7AD19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bg2">
                <a:lumMod val="50000"/>
              </a:schemeClr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903470" y="211397"/>
        <a:ext cx="390143" cy="236247"/>
      </dsp:txXfrm>
    </dsp:sp>
    <dsp:sp modelId="{DBF85693-5110-4ECF-B6A6-E61D1466C891}">
      <dsp:nvSpPr>
        <dsp:cNvPr id="0" name=""/>
        <dsp:cNvSpPr/>
      </dsp:nvSpPr>
      <dsp:spPr>
        <a:xfrm>
          <a:off x="7622715" y="13223"/>
          <a:ext cx="1581491" cy="151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Pós-financiamento</a:t>
          </a:r>
        </a:p>
      </dsp:txBody>
      <dsp:txXfrm>
        <a:off x="7622715" y="13223"/>
        <a:ext cx="1581491" cy="632596"/>
      </dsp:txXfrm>
    </dsp:sp>
    <dsp:sp modelId="{79BDD9DA-226E-4C05-9564-1EE756D4552F}">
      <dsp:nvSpPr>
        <dsp:cNvPr id="0" name=""/>
        <dsp:cNvSpPr/>
      </dsp:nvSpPr>
      <dsp:spPr>
        <a:xfrm>
          <a:off x="7946635" y="645819"/>
          <a:ext cx="1581491" cy="2016000"/>
        </a:xfrm>
        <a:prstGeom prst="roundRect">
          <a:avLst>
            <a:gd name="adj" fmla="val 10000"/>
          </a:avLst>
        </a:prstGeom>
        <a:solidFill>
          <a:srgbClr val="CCF4D8">
            <a:alpha val="90000"/>
          </a:srgb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pt-PT" sz="1200" u="none" strike="noStrike" kern="1200" baseline="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Verificações obrigatórias de conformidade legal por meio da entidade gestora do instrumento e / ou de seus intermediários financeiros selecionados</a:t>
          </a:r>
        </a:p>
      </dsp:txBody>
      <dsp:txXfrm>
        <a:off x="7992955" y="692139"/>
        <a:ext cx="1488851" cy="192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A6C3-1FD1-4AEA-A308-C2FC5AA891C7}">
      <dsp:nvSpPr>
        <dsp:cNvPr id="0" name=""/>
        <dsp:cNvSpPr/>
      </dsp:nvSpPr>
      <dsp:spPr>
        <a:xfrm rot="5400000">
          <a:off x="-393470" y="1118709"/>
          <a:ext cx="1736978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9E82E-ED26-4E91-9234-87CAC4A89959}">
      <dsp:nvSpPr>
        <dsp:cNvPr id="0" name=""/>
        <dsp:cNvSpPr/>
      </dsp:nvSpPr>
      <dsp:spPr>
        <a:xfrm>
          <a:off x="4291" y="7486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1.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Regulamento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MRR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estabeleceu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princípios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gerais</a:t>
          </a:r>
          <a:endParaRPr lang="en-GB" sz="1400" b="1" kern="12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221" y="48416"/>
        <a:ext cx="2247212" cy="1315583"/>
      </dsp:txXfrm>
    </dsp:sp>
    <dsp:sp modelId="{C8E8366B-5CF1-45DD-BAF4-0019C37CBB25}">
      <dsp:nvSpPr>
        <dsp:cNvPr id="0" name=""/>
        <dsp:cNvSpPr/>
      </dsp:nvSpPr>
      <dsp:spPr>
        <a:xfrm rot="5400000">
          <a:off x="-393470" y="2865514"/>
          <a:ext cx="1736978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B64E1-8A88-46CE-8CD0-10DDFB9CF046}">
      <dsp:nvSpPr>
        <dsp:cNvPr id="0" name=""/>
        <dsp:cNvSpPr/>
      </dsp:nvSpPr>
      <dsp:spPr>
        <a:xfrm>
          <a:off x="4291" y="1754291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2. COM</a:t>
          </a: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forneceu </a:t>
          </a: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OT </a:t>
          </a: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sobre DNSH no âmbito do MRR</a:t>
          </a:r>
          <a:endParaRPr lang="en-GB" sz="1400" kern="12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221" y="1795221"/>
        <a:ext cx="2247212" cy="1315583"/>
      </dsp:txXfrm>
    </dsp:sp>
    <dsp:sp modelId="{0AEDD987-3A90-4A52-9E6B-ABC550B2020E}">
      <dsp:nvSpPr>
        <dsp:cNvPr id="0" name=""/>
        <dsp:cNvSpPr/>
      </dsp:nvSpPr>
      <dsp:spPr>
        <a:xfrm>
          <a:off x="479932" y="3738916"/>
          <a:ext cx="3087840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57A52-C91B-4AD4-935D-3712A7E36CA8}">
      <dsp:nvSpPr>
        <dsp:cNvPr id="0" name=""/>
        <dsp:cNvSpPr/>
      </dsp:nvSpPr>
      <dsp:spPr>
        <a:xfrm>
          <a:off x="4291" y="3501096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3. Portugal desenhou o PRR </a:t>
          </a:r>
          <a:r>
            <a:rPr lang="pt-PT" sz="1400" b="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à luz do DNSH</a:t>
          </a:r>
        </a:p>
      </dsp:txBody>
      <dsp:txXfrm>
        <a:off x="45221" y="3542026"/>
        <a:ext cx="2247212" cy="1315583"/>
      </dsp:txXfrm>
    </dsp:sp>
    <dsp:sp modelId="{DE464F26-0ADF-471F-A94A-BD50D4528098}">
      <dsp:nvSpPr>
        <dsp:cNvPr id="0" name=""/>
        <dsp:cNvSpPr/>
      </dsp:nvSpPr>
      <dsp:spPr>
        <a:xfrm rot="16200000">
          <a:off x="2704196" y="2865514"/>
          <a:ext cx="1736978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300E5-EA42-4941-952A-6239891A4EEC}">
      <dsp:nvSpPr>
        <dsp:cNvPr id="0" name=""/>
        <dsp:cNvSpPr/>
      </dsp:nvSpPr>
      <dsp:spPr>
        <a:xfrm>
          <a:off x="3101958" y="3501096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4. COM avaliou o PRR </a:t>
          </a: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incluindo sobre critério DNSH</a:t>
          </a:r>
        </a:p>
      </dsp:txBody>
      <dsp:txXfrm>
        <a:off x="3142888" y="3542026"/>
        <a:ext cx="2247212" cy="1315583"/>
      </dsp:txXfrm>
    </dsp:sp>
    <dsp:sp modelId="{B200761B-ACE0-4C45-996B-B6B77744520C}">
      <dsp:nvSpPr>
        <dsp:cNvPr id="0" name=""/>
        <dsp:cNvSpPr/>
      </dsp:nvSpPr>
      <dsp:spPr>
        <a:xfrm rot="16200000">
          <a:off x="2704196" y="1118709"/>
          <a:ext cx="1736978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F6C5B-2420-4AEB-8AEB-7E97B3FE390E}">
      <dsp:nvSpPr>
        <dsp:cNvPr id="0" name=""/>
        <dsp:cNvSpPr/>
      </dsp:nvSpPr>
      <dsp:spPr>
        <a:xfrm>
          <a:off x="3101958" y="1754291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5. Em função da avaliação, a </a:t>
          </a: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 aprovou o PRR com ou sem requisitos adicionais</a:t>
          </a:r>
        </a:p>
      </dsp:txBody>
      <dsp:txXfrm>
        <a:off x="3142888" y="1795221"/>
        <a:ext cx="2247212" cy="1315583"/>
      </dsp:txXfrm>
    </dsp:sp>
    <dsp:sp modelId="{750BA87B-E7C8-4846-BFF9-9EEBA973257B}">
      <dsp:nvSpPr>
        <dsp:cNvPr id="0" name=""/>
        <dsp:cNvSpPr/>
      </dsp:nvSpPr>
      <dsp:spPr>
        <a:xfrm>
          <a:off x="3577599" y="245307"/>
          <a:ext cx="3087840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E2C54-27FF-467C-8018-42EC62FA2174}">
      <dsp:nvSpPr>
        <dsp:cNvPr id="0" name=""/>
        <dsp:cNvSpPr/>
      </dsp:nvSpPr>
      <dsp:spPr>
        <a:xfrm>
          <a:off x="3101958" y="7486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6. Os requisitos foram transpostos para os Contratos de Financiamento com a EMRP e para a CID</a:t>
          </a:r>
        </a:p>
      </dsp:txBody>
      <dsp:txXfrm>
        <a:off x="3142888" y="48416"/>
        <a:ext cx="2247212" cy="1315583"/>
      </dsp:txXfrm>
    </dsp:sp>
    <dsp:sp modelId="{7CB79F1C-C6EC-4805-AB09-33A3D8F7BD42}">
      <dsp:nvSpPr>
        <dsp:cNvPr id="0" name=""/>
        <dsp:cNvSpPr/>
      </dsp:nvSpPr>
      <dsp:spPr>
        <a:xfrm rot="5400000">
          <a:off x="5801863" y="1118709"/>
          <a:ext cx="1736978" cy="209616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846F3-38B5-4EA3-A991-7C0B6F84FBA7}">
      <dsp:nvSpPr>
        <dsp:cNvPr id="0" name=""/>
        <dsp:cNvSpPr/>
      </dsp:nvSpPr>
      <dsp:spPr>
        <a:xfrm>
          <a:off x="6199625" y="7486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7. BD e BI </a:t>
          </a:r>
          <a:r>
            <a:rPr lang="en-GB" sz="1400" b="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ncorporam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requisitos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DNSH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Cadernos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Encargos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/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Avisos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/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Termos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Aceitação</a:t>
          </a:r>
          <a:endParaRPr lang="pt-PT" sz="1400" b="1" kern="12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240555" y="48416"/>
        <a:ext cx="2247212" cy="1315583"/>
      </dsp:txXfrm>
    </dsp:sp>
    <dsp:sp modelId="{65BBCBBE-8270-4E5A-8F75-F5952EE495E3}">
      <dsp:nvSpPr>
        <dsp:cNvPr id="0" name=""/>
        <dsp:cNvSpPr/>
      </dsp:nvSpPr>
      <dsp:spPr>
        <a:xfrm>
          <a:off x="6199625" y="1754291"/>
          <a:ext cx="2329072" cy="1397443"/>
        </a:xfrm>
        <a:prstGeom prst="roundRect">
          <a:avLst>
            <a:gd name="adj" fmla="val 10000"/>
          </a:avLst>
        </a:prstGeom>
        <a:solidFill>
          <a:srgbClr val="CCF4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8.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Beneficiários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Finais</a:t>
          </a:r>
          <a:r>
            <a:rPr lang="en-GB" sz="1400" b="1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b="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xecutam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em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cumprimento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dos </a:t>
          </a:r>
          <a:r>
            <a:rPr lang="en-GB" sz="1400" b="1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contratos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,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incluindo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GB" sz="1400" kern="1200" dirty="0" err="1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requisitos</a:t>
          </a:r>
          <a:r>
            <a:rPr lang="en-GB" sz="1400" kern="12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DNSH</a:t>
          </a:r>
          <a:endParaRPr lang="pt-PT" sz="1400" kern="1200" dirty="0">
            <a:solidFill>
              <a:srgbClr val="3C8D7A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240555" y="1795221"/>
        <a:ext cx="2247212" cy="1315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EC9C75F-CC07-4FF4-A68E-2C06FC34F7FC}" type="datetimeFigureOut">
              <a:rPr lang="pt-PT" smtClean="0"/>
              <a:t>05/05/2023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E0EAA26-91CE-4B00-8348-D2573E700EB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123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AA26-91CE-4B00-8348-D2573E700EB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3195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9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0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18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9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6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7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38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18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53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6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1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24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27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88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9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1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1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7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68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1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640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25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3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04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70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89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49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328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50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888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04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854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49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881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AA26-91CE-4B00-8348-D2573E700EBF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64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35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0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3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4E2CA-4F12-4953-8CCC-57187571B13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E626-551E-CB66-4B23-62B8F128A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C4FB3-CEA8-B640-9CC5-251B76F7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203D2-4F26-66B7-1FE1-ABF36A1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352B-8369-4129-A186-5AE1CEDC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51534-32D8-F2C1-C7F2-BCED0B50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C1CD-4E29-2F0E-0B2A-4E2089E3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C5BBE-FD73-8F85-FEEC-EB98CFBC7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F9D1-850B-7FB7-7878-59116DD0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43D1-0AFC-8F6E-DAD5-D8472662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9D67-E7FF-4839-CD00-2EA735D9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751D6E-1926-DA1D-BCB9-A2009F7CE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214A6-8C17-2E47-6B82-9EEF84CC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014DF-C1E5-FBC5-FA2F-233226EC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6F641-62DB-7494-9603-9BE91CCA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9ADE4-0243-EE7E-EF5F-5BD5AD66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INA BRANC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2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DD46-17FD-86E5-A4AE-73CFFEA8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B478A-5534-BD6A-8731-5444D89B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633F-DD34-48DE-882D-01624232160D}" type="datetime1">
              <a:rPr lang="pt-PT" smtClean="0"/>
              <a:t>05/05/2023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6AB14-34BD-210A-39D5-FD9A3105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27886-1762-8F1C-7A94-B71A49E3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D080-B279-4720-810B-3BF8D983C51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968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854" y="1175594"/>
            <a:ext cx="11854227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47595" y="25527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1" y="541846"/>
            <a:ext cx="3332319" cy="810423"/>
          </a:xfrm>
          <a:prstGeom prst="rect">
            <a:avLst/>
          </a:prstGeom>
        </p:spPr>
      </p:pic>
      <p:sp>
        <p:nvSpPr>
          <p:cNvPr id="11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B720-33DE-43B4-8305-D123F13933D7}" type="datetime1">
              <a:rPr lang="pt-PT" smtClean="0"/>
              <a:t>05/05/2023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0E69-3CBB-420A-91ED-ED0E5DC38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014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854" y="1175594"/>
            <a:ext cx="11854227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47595" y="25527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11" y="541846"/>
            <a:ext cx="3332319" cy="810423"/>
          </a:xfrm>
          <a:prstGeom prst="rect">
            <a:avLst/>
          </a:prstGeom>
        </p:spPr>
      </p:pic>
      <p:sp>
        <p:nvSpPr>
          <p:cNvPr id="11" name="Marcador de Posição d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B720-33DE-43B4-8305-D123F13933D7}" type="datetime1">
              <a:rPr lang="pt-PT" smtClean="0"/>
              <a:t>05/05/2023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0E69-3CBB-420A-91ED-ED0E5DC3893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474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1279-BF41-9F49-F887-30A329CB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D1B1-7065-8126-7CD7-A510C3A3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6D04-7410-5AC1-62C5-F4DB145E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C2267-91A6-7966-B074-0F758FBB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E618-01C3-5873-5A32-D37BC950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32BB-08CE-AC1B-FEF5-7DEDB0C3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EF180-2EE9-E72D-CDB9-C574A179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E86E-116B-5615-ABFD-42C507EB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A535-0608-7174-646E-BEF9D645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DFA29-04E9-8CED-A727-1A238771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9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B818-05DB-2667-A44E-BB5E26DD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74C5-94F6-75E9-23BC-7BF5116C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C59A7-D319-595D-4FE0-DFD4CAF64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A6B10-0E8D-9171-5246-535A219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9CC65-F091-5D84-13A0-3F5C7F0F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65A1-7494-71DD-7032-44F1527E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532C-C50A-D296-B63A-4CBAA76A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F6890-3E6E-D28F-E182-E4ABC758F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CE9E5-2F0E-7460-00C9-670DAE28D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D7CAC-0FF2-4814-D687-F23C5314D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1C3C1-CD99-408E-DA04-A51C8A5CA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761F8-A238-FBF9-0019-C89F0309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C8D65-F9A5-0E7D-86D8-3E9ACB21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0CC9B-6E2C-48DC-C1B3-8899BEDD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3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97E2B-A96A-7E81-EBE9-1929FDD8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02D56-2071-6788-D24C-809ECE27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EBC1C-622F-778B-9837-CAD8CE69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67961-3690-6A8C-835D-FD19B8DF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37026-825F-37AB-5C2A-60CE9FB4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F638F-B116-572F-9709-8D51D043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2028E-19DC-F286-DCE1-FF50C4A1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58A6-7542-2F49-6C95-8508323C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5B2FD-D188-6310-8B7E-9B51020BC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6EBD4-42F6-A1FE-B141-D61A394C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BAEDF-741B-C9C7-4A79-A290B669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361BE-20A5-4169-822D-B6715401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60AE5-AFE9-2098-B7AA-D3990E5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BA6E-38AB-9B3F-9F37-4719241C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7E674-5E16-7AAD-2C70-BD38B393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962F7-E266-F148-5F2C-EB7E1F5D7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96B69-4B98-38F0-A084-2518F5E7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1DE47-9D9B-C4D3-6BC3-E937F79B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E78-2C5F-FD48-73D6-118417D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6686B-9BB9-FFD8-E75E-FE9F4216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0F35-F67F-CDAC-7EE7-A2057A607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3DB7-E441-038D-AC1D-56D84215B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85547-196F-4A75-992E-6D2135D50A5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125F7-4DB6-2E71-281D-68FE8465C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4DA94-0B22-636F-3E15-82A2F21D8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7795-B121-474D-85D9-AE510E648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1" r:id="rId12"/>
    <p:sldLayoutId id="2147483666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9.jpe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dreamstime.com/stock-illustration-demand-more-rubber-stamp-grunge-design-dust-scratches-effects-can-be-easily-removed-clean-crisp-look-color-easily-image8849464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png"/><Relationship Id="rId10" Type="http://schemas.microsoft.com/office/2007/relationships/diagramDrawing" Target="../diagrams/drawing3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png"/><Relationship Id="rId10" Type="http://schemas.microsoft.com/office/2007/relationships/diagramDrawing" Target="../diagrams/drawing4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png"/><Relationship Id="rId10" Type="http://schemas.microsoft.com/office/2007/relationships/diagramDrawing" Target="../diagrams/drawing5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cpe.apambiente.pt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eippcb.jrc.ec.europa.eu/reference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sustainable-finance-taxonomy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10.png"/><Relationship Id="rId10" Type="http://schemas.microsoft.com/office/2007/relationships/diagramDrawing" Target="../diagrams/drawing6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8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?uri=CONSIL:ST_10149_2021_ADD_1_REV_1" TargetMode="External"/><Relationship Id="rId13" Type="http://schemas.openxmlformats.org/officeDocument/2006/relationships/hyperlink" Target="https://eippcb.jrc.ec.europa.eu/reference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ur-lex.europa.eu/legal-content/PT/TXT/PDF/?uri=CELEX:52021XC0218(01)&amp;from=PT" TargetMode="External"/><Relationship Id="rId12" Type="http://schemas.openxmlformats.org/officeDocument/2006/relationships/hyperlink" Target="https://eur-lex.europa.eu/legal-content/PT/TXT/PDF/?uri=CELEX:32021R2139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-lex.europa.eu/legal-content/PT/TXT/PDF/?uri=CELEX:32021R0241&amp;from=PT" TargetMode="External"/><Relationship Id="rId11" Type="http://schemas.openxmlformats.org/officeDocument/2006/relationships/hyperlink" Target="https://eur-lex.europa.eu/legal-content/PT/TXT/PDF/?uri=CELEX:32020R0852&amp;from=PT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ec.europa.eu/info/sites/default/files/countersigned-portugal-rrf-oa1.pdf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recuperarportugal.gov.pt/wp-content/uploads/2021/12/Anexo-Revisto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8E443E-D5DC-7744-BDB4-1E8A43388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46" r="23246"/>
          <a:stretch/>
        </p:blipFill>
        <p:spPr>
          <a:xfrm>
            <a:off x="0" y="866369"/>
            <a:ext cx="12192000" cy="5627177"/>
          </a:xfrm>
          <a:prstGeom prst="rect">
            <a:avLst/>
          </a:prstGeom>
        </p:spPr>
      </p:pic>
      <p:pic>
        <p:nvPicPr>
          <p:cNvPr id="44" name="Imagem 4">
            <a:extLst>
              <a:ext uri="{FF2B5EF4-FFF2-40B4-BE49-F238E27FC236}">
                <a16:creationId xmlns:a16="http://schemas.microsoft.com/office/drawing/2014/main" id="{E94B2245-9F16-8947-8F6E-8784A9E99D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717" y="5839048"/>
            <a:ext cx="1769727" cy="632596"/>
          </a:xfrm>
          <a:prstGeom prst="rect">
            <a:avLst/>
          </a:prstGeom>
        </p:spPr>
      </p:pic>
      <p:pic>
        <p:nvPicPr>
          <p:cNvPr id="4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56EBA639-856B-8744-81D4-BC7BBBBA84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614" y="5786683"/>
            <a:ext cx="2288809" cy="684961"/>
          </a:xfrm>
          <a:prstGeom prst="rect">
            <a:avLst/>
          </a:prstGeom>
        </p:spPr>
      </p:pic>
      <p:pic>
        <p:nvPicPr>
          <p:cNvPr id="48" name="Imagem 6">
            <a:extLst>
              <a:ext uri="{FF2B5EF4-FFF2-40B4-BE49-F238E27FC236}">
                <a16:creationId xmlns:a16="http://schemas.microsoft.com/office/drawing/2014/main" id="{EA0351E2-9FAD-C446-8FCD-7FA3E9D8C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1" y="3031305"/>
            <a:ext cx="3207200" cy="849128"/>
          </a:xfrm>
          <a:prstGeom prst="rect">
            <a:avLst/>
          </a:prstGeom>
        </p:spPr>
      </p:pic>
      <p:sp>
        <p:nvSpPr>
          <p:cNvPr id="50" name="Título 1">
            <a:extLst>
              <a:ext uri="{FF2B5EF4-FFF2-40B4-BE49-F238E27FC236}">
                <a16:creationId xmlns:a16="http://schemas.microsoft.com/office/drawing/2014/main" id="{563E23F4-FB3E-8846-9752-A976CB9DDEC8}"/>
              </a:ext>
            </a:extLst>
          </p:cNvPr>
          <p:cNvSpPr txBox="1">
            <a:spLocks/>
          </p:cNvSpPr>
          <p:nvPr/>
        </p:nvSpPr>
        <p:spPr>
          <a:xfrm>
            <a:off x="736521" y="429793"/>
            <a:ext cx="10909759" cy="15742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53FC4177-2465-8B4D-95E5-B4B90E53A768}"/>
              </a:ext>
            </a:extLst>
          </p:cNvPr>
          <p:cNvSpPr txBox="1">
            <a:spLocks/>
          </p:cNvSpPr>
          <p:nvPr/>
        </p:nvSpPr>
        <p:spPr>
          <a:xfrm>
            <a:off x="993911" y="1348329"/>
            <a:ext cx="9849679" cy="479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PT" sz="3200" dirty="0"/>
          </a:p>
        </p:txBody>
      </p:sp>
      <p:pic>
        <p:nvPicPr>
          <p:cNvPr id="60" name="Imagem 39">
            <a:extLst>
              <a:ext uri="{FF2B5EF4-FFF2-40B4-BE49-F238E27FC236}">
                <a16:creationId xmlns:a16="http://schemas.microsoft.com/office/drawing/2014/main" id="{5884A315-0B08-E24C-A5CC-A098E7BD94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178" y="5723922"/>
            <a:ext cx="2215369" cy="747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72DCD-D59C-20C8-3E95-C7D5ABA83602}"/>
              </a:ext>
            </a:extLst>
          </p:cNvPr>
          <p:cNvSpPr txBox="1"/>
          <p:nvPr/>
        </p:nvSpPr>
        <p:spPr>
          <a:xfrm>
            <a:off x="626929" y="1293995"/>
            <a:ext cx="9495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sz="3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princípio de «não prejudicar significativamente» no PRR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C07B7-B9C5-3DDC-C5FD-336BF21ABF7A}"/>
              </a:ext>
            </a:extLst>
          </p:cNvPr>
          <p:cNvSpPr txBox="1"/>
          <p:nvPr/>
        </p:nvSpPr>
        <p:spPr>
          <a:xfrm>
            <a:off x="626929" y="5839048"/>
            <a:ext cx="421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Patrícia Corigo – Coordenadora Dimensão Transição Climática - EMRP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B9FA1-19CB-F49A-D375-CD8CE729B2DE}"/>
              </a:ext>
            </a:extLst>
          </p:cNvPr>
          <p:cNvSpPr txBox="1"/>
          <p:nvPr/>
        </p:nvSpPr>
        <p:spPr>
          <a:xfrm>
            <a:off x="626929" y="3924457"/>
            <a:ext cx="386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de maio de 2023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5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69" y="4706665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Orientações Técnicas DNSH </a:t>
            </a:r>
          </a:p>
          <a:p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(</a:t>
            </a: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Comunicação da Comissão 2021/C 58/01)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9BDAC-0572-9A5B-D481-1236EEF42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432" y="977900"/>
            <a:ext cx="3760747" cy="5383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7C5C1-D174-6A85-5EC9-F57BA5565DAE}"/>
              </a:ext>
            </a:extLst>
          </p:cNvPr>
          <p:cNvSpPr txBox="1"/>
          <p:nvPr/>
        </p:nvSpPr>
        <p:spPr>
          <a:xfrm>
            <a:off x="888324" y="2057197"/>
            <a:ext cx="6527710" cy="249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97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 como deve ser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aplicado</a:t>
            </a:r>
            <a:r>
              <a:rPr lang="pt-BR" sz="2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 princípio</a:t>
            </a:r>
          </a:p>
          <a:p>
            <a:pPr marL="514350" indent="-514350" algn="just">
              <a:lnSpc>
                <a:spcPct val="97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que modo os Estados-Membros podem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demonstrar o cumprimento</a:t>
            </a:r>
          </a:p>
          <a:p>
            <a:pPr marL="514350" indent="-514350" algn="just">
              <a:lnSpc>
                <a:spcPct val="97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práticos</a:t>
            </a:r>
          </a:p>
        </p:txBody>
      </p:sp>
    </p:spTree>
    <p:extLst>
      <p:ext uri="{BB962C8B-B14F-4D97-AF65-F5344CB8AC3E}">
        <p14:creationId xmlns:p14="http://schemas.microsoft.com/office/powerpoint/2010/main" val="140579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721" y="4880401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Orientações Técnicas DNSH - Princípios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8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Obrigatoriedade de avaliação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todas as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medidas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dos PRR</a:t>
            </a:r>
          </a:p>
          <a:p>
            <a:pPr marL="514350" indent="-514350" algn="just">
              <a:lnSpc>
                <a:spcPct val="8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simplificada </a:t>
            </a:r>
            <a:r>
              <a:rPr lang="pt-BR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algumas medidas</a:t>
            </a:r>
          </a:p>
          <a:p>
            <a:pPr marL="514350" indent="-514350" algn="just">
              <a:lnSpc>
                <a:spcPct val="8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Direito da UE, Avaliação de Impacte Ambiental ou aferição da sustentabilidade</a:t>
            </a:r>
            <a:r>
              <a:rPr lang="pt-BR" sz="26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ao abrigo do Regulamento InvestEU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são garante de cumprimento</a:t>
            </a:r>
          </a:p>
          <a:p>
            <a:pPr marL="514350" indent="-514350" algn="just">
              <a:lnSpc>
                <a:spcPct val="8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Critérios técnicos </a:t>
            </a:r>
            <a:r>
              <a:rPr lang="pt-BR" sz="26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avaliação do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Regulamento Taxonomia (RT) não são obrigatórios </a:t>
            </a:r>
            <a:r>
              <a:rPr lang="pt-BR" sz="26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(ponto 2.5 das OT e Regulamento MRR sobre entrada em vigor dos atos delegados do RT)</a:t>
            </a:r>
          </a:p>
        </p:txBody>
      </p:sp>
    </p:spTree>
    <p:extLst>
      <p:ext uri="{BB962C8B-B14F-4D97-AF65-F5344CB8AC3E}">
        <p14:creationId xmlns:p14="http://schemas.microsoft.com/office/powerpoint/2010/main" val="1589667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81" y="4724953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As Orientações Técnicas DNSH preveem uma metodologia de avaliação ex ante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616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7000"/>
              </a:lnSpc>
              <a:spcAft>
                <a:spcPts val="800"/>
              </a:spcAft>
              <a:buNone/>
            </a:pP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DNSH </a:t>
            </a:r>
            <a:r>
              <a:rPr lang="pt-BR" sz="2600" b="1" i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 ante </a:t>
            </a:r>
            <a:r>
              <a:rPr lang="pt-BR" sz="2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medidas do PRR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1EB6D0-7DC4-302B-2F0B-426F757AA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033944"/>
              </p:ext>
            </p:extLst>
          </p:nvPr>
        </p:nvGraphicFramePr>
        <p:xfrm>
          <a:off x="1936750" y="1948726"/>
          <a:ext cx="8128000" cy="342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2301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69" y="4706665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95102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 avaliação </a:t>
            </a:r>
            <a:r>
              <a:rPr lang="pt-BR" sz="2400" b="1" i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 ante </a:t>
            </a:r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pelo Estado-Membro envolve uma análise do impacto potencial para cada objetivo ambiental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8B8FCF6-B782-6E3B-5E57-EEC829346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514" y="1665047"/>
            <a:ext cx="10004162" cy="48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01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61DCD3-FFBF-9896-946E-393AF734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8" y="1412911"/>
            <a:ext cx="8586803" cy="2679442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492" y="5520478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As OT estabelecem uma lista de controlo composta por Parte 1 e Parte 2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0" y="3224464"/>
            <a:ext cx="5486400" cy="3594760"/>
          </a:xfrm>
          <a:solidFill>
            <a:srgbClr val="CCF4D8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9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simplificada (só Parte 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 sem impacto significativo no objetivo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ex., Reforma legislativa na área da Saúde) </a:t>
            </a:r>
            <a:r>
              <a:rPr lang="pt-BR" sz="1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 que contribui substancialmente para um objectivo ambiental nos termos do Regulamento Taxonomia 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ex., Veículos de emissões nulas ou quase nulas (contribui substancialmente para mitigação da AC) </a:t>
            </a:r>
            <a:r>
              <a:rPr lang="pt-BR" sz="1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 com contributo 100% (tag climático ao abrigo do Anexo VI do Regulamento MRR) 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ex., Investimentos em Energia Renovável -&gt; tag climático = 100% (contribui substancialmente para mitigação da AC)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F90026A-601E-ECFE-A86D-2A6445652FA5}"/>
              </a:ext>
            </a:extLst>
          </p:cNvPr>
          <p:cNvCxnSpPr>
            <a:cxnSpLocks/>
            <a:stCxn id="10" idx="2"/>
            <a:endCxn id="5" idx="1"/>
          </p:cNvCxnSpPr>
          <p:nvPr/>
        </p:nvCxnSpPr>
        <p:spPr>
          <a:xfrm rot="16200000" flipH="1">
            <a:off x="5866672" y="4304836"/>
            <a:ext cx="1056238" cy="377777"/>
          </a:xfrm>
          <a:prstGeom prst="bentConnector2">
            <a:avLst/>
          </a:prstGeom>
          <a:ln w="57150">
            <a:solidFill>
              <a:srgbClr val="3C8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C7FA305-4B99-C9F8-D5FC-8EB2FD558348}"/>
              </a:ext>
            </a:extLst>
          </p:cNvPr>
          <p:cNvSpPr/>
          <p:nvPr/>
        </p:nvSpPr>
        <p:spPr>
          <a:xfrm>
            <a:off x="5991754" y="1828798"/>
            <a:ext cx="428297" cy="2136808"/>
          </a:xfrm>
          <a:prstGeom prst="rect">
            <a:avLst/>
          </a:prstGeom>
          <a:noFill/>
          <a:ln w="57150"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86CEA2-EA98-D68F-CC8F-07D0E68A524D}"/>
              </a:ext>
            </a:extLst>
          </p:cNvPr>
          <p:cNvSpPr/>
          <p:nvPr/>
        </p:nvSpPr>
        <p:spPr>
          <a:xfrm>
            <a:off x="5474671" y="1828797"/>
            <a:ext cx="428297" cy="21368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4048B92-E214-DAE3-9D30-DE06495215E7}"/>
              </a:ext>
            </a:extLst>
          </p:cNvPr>
          <p:cNvCxnSpPr>
            <a:cxnSpLocks/>
          </p:cNvCxnSpPr>
          <p:nvPr/>
        </p:nvCxnSpPr>
        <p:spPr>
          <a:xfrm rot="5400000">
            <a:off x="4762911" y="4532319"/>
            <a:ext cx="1516096" cy="377777"/>
          </a:xfrm>
          <a:prstGeom prst="bent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3794205E-ED23-D606-61A4-190940DA3A95}"/>
              </a:ext>
            </a:extLst>
          </p:cNvPr>
          <p:cNvSpPr txBox="1">
            <a:spLocks/>
          </p:cNvSpPr>
          <p:nvPr/>
        </p:nvSpPr>
        <p:spPr>
          <a:xfrm>
            <a:off x="807453" y="5057920"/>
            <a:ext cx="4494815" cy="1197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substantiva (implica Parte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6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 com potencial impacto significativo para um ou mais objetivos ambientais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E02F4F-A236-AD31-2CE5-4EE787F6DE77}"/>
              </a:ext>
            </a:extLst>
          </p:cNvPr>
          <p:cNvSpPr txBox="1"/>
          <p:nvPr/>
        </p:nvSpPr>
        <p:spPr>
          <a:xfrm>
            <a:off x="5540417" y="23833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98119-90C9-7C85-6C84-9489FB858D59}"/>
              </a:ext>
            </a:extLst>
          </p:cNvPr>
          <p:cNvSpPr txBox="1"/>
          <p:nvPr/>
        </p:nvSpPr>
        <p:spPr>
          <a:xfrm>
            <a:off x="6075788" y="26329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3C96B-40C9-0F7A-F908-63456C9F1E89}"/>
              </a:ext>
            </a:extLst>
          </p:cNvPr>
          <p:cNvSpPr txBox="1"/>
          <p:nvPr/>
        </p:nvSpPr>
        <p:spPr>
          <a:xfrm>
            <a:off x="6093210" y="289239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513761-78AB-BD8D-C1B6-96FBA9E770DC}"/>
              </a:ext>
            </a:extLst>
          </p:cNvPr>
          <p:cNvSpPr txBox="1"/>
          <p:nvPr/>
        </p:nvSpPr>
        <p:spPr>
          <a:xfrm>
            <a:off x="6093210" y="311460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479DC1-1FF9-32A8-A6F6-BFC2AD85A8CE}"/>
              </a:ext>
            </a:extLst>
          </p:cNvPr>
          <p:cNvSpPr txBox="1"/>
          <p:nvPr/>
        </p:nvSpPr>
        <p:spPr>
          <a:xfrm>
            <a:off x="6093210" y="331623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CE084B-FD4F-A094-DCDD-C516DBA9BB1C}"/>
              </a:ext>
            </a:extLst>
          </p:cNvPr>
          <p:cNvSpPr txBox="1"/>
          <p:nvPr/>
        </p:nvSpPr>
        <p:spPr>
          <a:xfrm>
            <a:off x="6093210" y="359382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3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EA2FA-E31F-6A64-1258-567378EF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69" y="1536652"/>
            <a:ext cx="9299697" cy="2011812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492" y="5520478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As OT estabelecem uma lista de controlo composta por Parte 1 e Parte 2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7FA305-4B99-C9F8-D5FC-8EB2FD558348}"/>
              </a:ext>
            </a:extLst>
          </p:cNvPr>
          <p:cNvSpPr/>
          <p:nvPr/>
        </p:nvSpPr>
        <p:spPr>
          <a:xfrm>
            <a:off x="4283241" y="2049753"/>
            <a:ext cx="6333423" cy="1379247"/>
          </a:xfrm>
          <a:prstGeom prst="rect">
            <a:avLst/>
          </a:prstGeom>
          <a:noFill/>
          <a:ln w="57150"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365" y="4061564"/>
            <a:ext cx="6362299" cy="1808883"/>
          </a:xfrm>
          <a:solidFill>
            <a:srgbClr val="CCF4D8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Justificação substantiva (ver Lista não exaustiva de elementos comprovativos nas OT da COM)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Explicação, com base nas perguntas correspondentes, para a resposta “Não”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Sempre que necessário, com análises e/ou documentos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comprovativos suplementares, de forma orientada e circunscrita, a fim de fundamentar as respostas à lista de perguntas.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044B8A-E9A1-7CE0-E978-510142BEA7AF}"/>
              </a:ext>
            </a:extLst>
          </p:cNvPr>
          <p:cNvCxnSpPr>
            <a:cxnSpLocks/>
            <a:stCxn id="10" idx="2"/>
            <a:endCxn id="5" idx="0"/>
          </p:cNvCxnSpPr>
          <p:nvPr/>
        </p:nvCxnSpPr>
        <p:spPr>
          <a:xfrm flipH="1">
            <a:off x="7435515" y="3429000"/>
            <a:ext cx="14438" cy="632564"/>
          </a:xfrm>
          <a:prstGeom prst="straightConnector1">
            <a:avLst/>
          </a:prstGeom>
          <a:ln w="57150">
            <a:solidFill>
              <a:srgbClr val="3C8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514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69" y="4706665"/>
            <a:ext cx="12400492" cy="2675043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4" name="Imagem 7">
            <a:extLst>
              <a:ext uri="{FF2B5EF4-FFF2-40B4-BE49-F238E27FC236}">
                <a16:creationId xmlns:a16="http://schemas.microsoft.com/office/drawing/2014/main" id="{FBEA478F-5F40-1765-A322-A5C070307C7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296307" y="1381798"/>
            <a:ext cx="8154707" cy="4397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CaixaDeTexto 11">
            <a:extLst>
              <a:ext uri="{FF2B5EF4-FFF2-40B4-BE49-F238E27FC236}">
                <a16:creationId xmlns:a16="http://schemas.microsoft.com/office/drawing/2014/main" id="{72C18E44-1BB3-CD8C-0BA8-95812BAC77EE}"/>
              </a:ext>
            </a:extLst>
          </p:cNvPr>
          <p:cNvSpPr txBox="1"/>
          <p:nvPr/>
        </p:nvSpPr>
        <p:spPr>
          <a:xfrm>
            <a:off x="6740509" y="4597636"/>
            <a:ext cx="4303483" cy="1446550"/>
          </a:xfrm>
          <a:prstGeom prst="rect">
            <a:avLst/>
          </a:prstGeom>
          <a:solidFill>
            <a:srgbClr val="CCF4D8"/>
          </a:solidFill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 1:</a:t>
            </a:r>
          </a:p>
          <a:p>
            <a:r>
              <a:rPr lang="pt-PT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Infraestruturas rodoviárias - </a:t>
            </a:r>
            <a:r>
              <a:rPr lang="pt-PT" sz="20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Atividade com potencial de prejuízo significativo para os 6 objetivos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3513B-0DD6-7A79-0BBE-D96CAC633E75}"/>
              </a:ext>
            </a:extLst>
          </p:cNvPr>
          <p:cNvSpPr txBox="1"/>
          <p:nvPr/>
        </p:nvSpPr>
        <p:spPr>
          <a:xfrm>
            <a:off x="888324" y="307861"/>
            <a:ext cx="812448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Estado-Membro utiliza uma lista de controlo para a avaliação 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 ante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9292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1D32C60-214B-FAF3-D27E-1387EB2F372C}"/>
              </a:ext>
            </a:extLst>
          </p:cNvPr>
          <p:cNvSpPr txBox="1">
            <a:spLocks/>
          </p:cNvSpPr>
          <p:nvPr/>
        </p:nvSpPr>
        <p:spPr>
          <a:xfrm>
            <a:off x="838200" y="121316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graphicFrame>
        <p:nvGraphicFramePr>
          <p:cNvPr id="6" name="Tabela 12">
            <a:extLst>
              <a:ext uri="{FF2B5EF4-FFF2-40B4-BE49-F238E27FC236}">
                <a16:creationId xmlns:a16="http://schemas.microsoft.com/office/drawing/2014/main" id="{7BE916BA-59DF-B8CD-CFCF-78F333535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17538"/>
              </p:ext>
            </p:extLst>
          </p:nvPr>
        </p:nvGraphicFramePr>
        <p:xfrm>
          <a:off x="1059198" y="2405883"/>
          <a:ext cx="10326667" cy="3341593"/>
        </p:xfrm>
        <a:graphic>
          <a:graphicData uri="http://schemas.openxmlformats.org/drawingml/2006/table">
            <a:tbl>
              <a:tblPr firstRow="1" firstCol="1" bandRow="1"/>
              <a:tblGrid>
                <a:gridCol w="2571415">
                  <a:extLst>
                    <a:ext uri="{9D8B030D-6E8A-4147-A177-3AD203B41FA5}">
                      <a16:colId xmlns:a16="http://schemas.microsoft.com/office/drawing/2014/main" val="3744801374"/>
                    </a:ext>
                  </a:extLst>
                </a:gridCol>
                <a:gridCol w="628333">
                  <a:extLst>
                    <a:ext uri="{9D8B030D-6E8A-4147-A177-3AD203B41FA5}">
                      <a16:colId xmlns:a16="http://schemas.microsoft.com/office/drawing/2014/main" val="674524835"/>
                    </a:ext>
                  </a:extLst>
                </a:gridCol>
                <a:gridCol w="7126919">
                  <a:extLst>
                    <a:ext uri="{9D8B030D-6E8A-4147-A177-3AD203B41FA5}">
                      <a16:colId xmlns:a16="http://schemas.microsoft.com/office/drawing/2014/main" val="1506342393"/>
                    </a:ext>
                  </a:extLst>
                </a:gridCol>
              </a:tblGrid>
              <a:tr h="294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Perguntas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PT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Justificação substantiva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475613"/>
                  </a:ext>
                </a:extLst>
              </a:tr>
              <a:tr h="3047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Utilização sustentável e proteção dos recursos hídricos e marinhos. </a:t>
                      </a:r>
                    </a:p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Prevê-se que a medida prejudique:</a:t>
                      </a:r>
                    </a:p>
                    <a:p>
                      <a:pPr marL="393700" indent="-4000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romanLcParenR"/>
                      </a:pP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bom estado ou o bom potencial ecológico das massas de água, incluindo as águas de superfície e subterrâneas, ou</a:t>
                      </a:r>
                    </a:p>
                    <a:p>
                      <a:pPr marL="393700" indent="-4000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romanLcParenR"/>
                      </a:pPr>
                      <a:r>
                        <a:rPr lang="pt-PT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bom estado ambiental das águas marinhas?</a:t>
                      </a:r>
                    </a:p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-635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 do impacte ambiental </a:t>
                      </a: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a componente Recursos Hídricos, em conformidade com a </a:t>
                      </a:r>
                      <a:r>
                        <a:rPr lang="pt-PT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Diretiva AIA </a:t>
                      </a:r>
                      <a:r>
                        <a:rPr lang="pt-PT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(Diretiva 2011/92/EU) </a:t>
                      </a: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da </a:t>
                      </a:r>
                      <a:r>
                        <a:rPr lang="pt-PT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Diretiva-Quadro da Água </a:t>
                      </a: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(Diretiva 2000/60/CE) </a:t>
                      </a:r>
                    </a:p>
                    <a:p>
                      <a:pPr marL="0" marR="0" lvl="0" indent="-63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Projetos não se inserem em ou minimizam a afetação de</a:t>
                      </a: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entre outras: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zonas de infiltração máxima;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zonas para a captação de água destinada ao consumo humano;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zonas para a proteção de habitats e da fauna e da flora selvagens e a conservação das aves selvagens, incluindo os sítios relevantes da rede Natura 2000; 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áreas inundáveis ou ameaçadas pelas cheias e pelo mar;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perímetros de proteção de albufeiras e de lagoas e lagos de águas públicas;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faixas de proteção terrestre dos Planos de Ordenamento da Orla Costeira;  </a:t>
                      </a:r>
                    </a:p>
                    <a:p>
                      <a:pPr marL="2794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Domínio Hídrico; Outras zonas hídricas sensíveis…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Projetos não afetam quantitativamente aquíferos conhecidos.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P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Não utilização de fitofármacos ou de fertilizantes químicos nos taludes</a:t>
                      </a:r>
                      <a:r>
                        <a:rPr lang="pt-PT" sz="140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873329"/>
                  </a:ext>
                </a:extLst>
              </a:tr>
            </a:tbl>
          </a:graphicData>
        </a:graphic>
      </p:graphicFrame>
      <p:pic>
        <p:nvPicPr>
          <p:cNvPr id="7" name="Imagem 13">
            <a:extLst>
              <a:ext uri="{FF2B5EF4-FFF2-40B4-BE49-F238E27FC236}">
                <a16:creationId xmlns:a16="http://schemas.microsoft.com/office/drawing/2014/main" id="{844AD343-AE8E-D3D7-3241-B3B91D0A8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34" y="1662127"/>
            <a:ext cx="6219328" cy="336180"/>
          </a:xfrm>
          <a:prstGeom prst="rect">
            <a:avLst/>
          </a:prstGeom>
        </p:spPr>
      </p:pic>
      <p:sp>
        <p:nvSpPr>
          <p:cNvPr id="8" name="CaixaDeTexto 14">
            <a:extLst>
              <a:ext uri="{FF2B5EF4-FFF2-40B4-BE49-F238E27FC236}">
                <a16:creationId xmlns:a16="http://schemas.microsoft.com/office/drawing/2014/main" id="{2F214971-D706-D625-A03A-CA6C64699724}"/>
              </a:ext>
            </a:extLst>
          </p:cNvPr>
          <p:cNvSpPr txBox="1"/>
          <p:nvPr/>
        </p:nvSpPr>
        <p:spPr>
          <a:xfrm>
            <a:off x="554334" y="1948431"/>
            <a:ext cx="113976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1340" indent="-6350" algn="just">
              <a:lnSpc>
                <a:spcPct val="107000"/>
              </a:lnSpc>
              <a:spcAft>
                <a:spcPts val="1200"/>
              </a:spcAft>
            </a:pPr>
            <a:r>
              <a:rPr lang="pt-P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 2 —Avaliação substantiva</a:t>
            </a:r>
            <a:endParaRPr lang="pt-PT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ta: Para Baixo 9">
            <a:extLst>
              <a:ext uri="{FF2B5EF4-FFF2-40B4-BE49-F238E27FC236}">
                <a16:creationId xmlns:a16="http://schemas.microsoft.com/office/drawing/2014/main" id="{F4F95876-B005-06FD-64A8-F4D509892409}"/>
              </a:ext>
            </a:extLst>
          </p:cNvPr>
          <p:cNvSpPr/>
          <p:nvPr/>
        </p:nvSpPr>
        <p:spPr>
          <a:xfrm>
            <a:off x="3885590" y="2310012"/>
            <a:ext cx="79648" cy="1440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6CEE5964-9EC7-D751-3D0A-CE8184765748}"/>
              </a:ext>
            </a:extLst>
          </p:cNvPr>
          <p:cNvSpPr txBox="1"/>
          <p:nvPr/>
        </p:nvSpPr>
        <p:spPr>
          <a:xfrm>
            <a:off x="8138944" y="1030200"/>
            <a:ext cx="3700259" cy="1569660"/>
          </a:xfrm>
          <a:prstGeom prst="rect">
            <a:avLst/>
          </a:prstGeom>
          <a:solidFill>
            <a:srgbClr val="CCF4D8"/>
          </a:solidFill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 1:</a:t>
            </a:r>
          </a:p>
          <a:p>
            <a:r>
              <a:rPr lang="pt-PT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Infraestruturas rodoviárias - </a:t>
            </a:r>
            <a:r>
              <a:rPr lang="pt-PT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Atividade com potencial de prejuízo significativo para os 6 objetivos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F3CBF65-5F56-ADDE-9F1E-C40E0AD73D2A}"/>
              </a:ext>
            </a:extLst>
          </p:cNvPr>
          <p:cNvSpPr/>
          <p:nvPr/>
        </p:nvSpPr>
        <p:spPr>
          <a:xfrm>
            <a:off x="4401244" y="2310012"/>
            <a:ext cx="79648" cy="14401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CCBD0-40B2-4490-3027-E7FF37353946}"/>
              </a:ext>
            </a:extLst>
          </p:cNvPr>
          <p:cNvSpPr txBox="1"/>
          <p:nvPr/>
        </p:nvSpPr>
        <p:spPr>
          <a:xfrm>
            <a:off x="888324" y="307861"/>
            <a:ext cx="812448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Estado-Membro utiliza uma lista de controlo para a avaliação 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 ante</a:t>
            </a:r>
            <a:endParaRPr lang="pt-BR" sz="2800" b="1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4139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246" y="4953553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>
              <a:defRPr sz="30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</a:lstStyle>
          <a:p>
            <a:r>
              <a:rPr lang="pt-BR" dirty="0"/>
              <a:t>A avaliação </a:t>
            </a:r>
            <a:r>
              <a:rPr lang="pt-BR" i="1" dirty="0"/>
              <a:t>ex ante </a:t>
            </a:r>
            <a:r>
              <a:rPr lang="pt-BR" dirty="0"/>
              <a:t>pela COM tem por base a análise </a:t>
            </a:r>
            <a:r>
              <a:rPr lang="pt-BR" i="1" dirty="0"/>
              <a:t>ex ante </a:t>
            </a:r>
            <a:r>
              <a:rPr lang="pt-BR" dirty="0"/>
              <a:t>do EM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891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 de avaliação pela COM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Critérios de avaliação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Sistema de classificação de A, B ou C (artigo 16º Regulamento MRR)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Apenas duas opções de classificação do critério DNSH: 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nenhuma medida é susceptível de causar danos significativos aos objectivos ambientais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uma ou mais medidas podem conduzir a um prejuízo significativo para os objectivos ambientais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houvesse um critério de avaliação com classificação C, o plano não poderia ser aprovado pela Comissão.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3FBD1D-D6E8-B37A-5CE5-3F543B4E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2563"/>
            <a:ext cx="5157787" cy="823912"/>
          </a:xfrm>
        </p:spPr>
        <p:txBody>
          <a:bodyPr anchor="t">
            <a:noAutofit/>
          </a:bodyPr>
          <a:lstStyle/>
          <a:p>
            <a:r>
              <a:rPr lang="pt-BR" sz="22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Contratos entre a EMRP e cada beneficiário </a:t>
            </a: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(no anexo relativo às Especificações Técnicas, capítulo 6)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50806CB-8E8C-CD08-3B4E-AA50041D8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45920" y="2448934"/>
            <a:ext cx="3200400" cy="422776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CD565A-50FD-6B7C-2C8B-F458FD8D4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2563"/>
            <a:ext cx="5852786" cy="823912"/>
          </a:xfrm>
        </p:spPr>
        <p:txBody>
          <a:bodyPr anchor="t">
            <a:noAutofit/>
          </a:bodyPr>
          <a:lstStyle/>
          <a:p>
            <a:r>
              <a:rPr lang="pt-BR" sz="22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Textos das Componentes anexos ao PRR / Parte 2: </a:t>
            </a: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Descrição das Reformas e Investimentos / Capítulo 8. Do No Significant Harm (DNSH)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332BDE8-8EC4-2DBC-C705-FB74F958FD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3129" b="8781"/>
          <a:stretch/>
        </p:blipFill>
        <p:spPr>
          <a:xfrm>
            <a:off x="7087465" y="2649537"/>
            <a:ext cx="3850691" cy="404985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37255" y="318829"/>
            <a:ext cx="784231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Os requisitos DNSH definidos por Portugal constam dos documentos do PRR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4D3A5C85-6414-5BB4-EA34-960C07942FC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8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E1DA1F-E808-DCED-E1B2-BF22A18E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</a:t>
            </a:r>
            <a:endParaRPr lang="en-US" sz="36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83699-A25C-4C27-E66F-827BE1DB7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Enquadramento do princípio «não prejudicar significativamente» no PRR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Orientações técnicas da COM sobre DNSH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DNSH e sua integração na implementação do PRR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Síntese</a:t>
            </a:r>
            <a:br>
              <a:rPr lang="pt-P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6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43652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 CID inclui os requisitos DNSH que serão verificados pela COM no âmbito dos pedidos de desembolso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2626D730-F188-9ECD-280E-9327067B8D1D}"/>
              </a:ext>
            </a:extLst>
          </p:cNvPr>
          <p:cNvSpPr txBox="1">
            <a:spLocks/>
          </p:cNvSpPr>
          <p:nvPr/>
        </p:nvSpPr>
        <p:spPr>
          <a:xfrm>
            <a:off x="778578" y="1723110"/>
            <a:ext cx="692739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requisitos DNSH na CID podem encontrar-se: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textos das </a:t>
            </a:r>
            <a:r>
              <a:rPr lang="pt-BR" sz="20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textos das </a:t>
            </a:r>
            <a:r>
              <a:rPr lang="pt-BR" sz="20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Reformas ou Investimentos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 descrições dos </a:t>
            </a:r>
            <a:r>
              <a:rPr lang="pt-BR" sz="20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Marcos/Metas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(operacionalizadas no Acordo Operacional)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sz="20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0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Nem todos os requisitos da CID são DNSH,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 todos vão ser avaliados pela COM!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FFFF75-8274-C09A-2059-32A80A95A3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27" t="65900" b="16476"/>
          <a:stretch/>
        </p:blipFill>
        <p:spPr>
          <a:xfrm>
            <a:off x="6237170" y="4994572"/>
            <a:ext cx="5882283" cy="15778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99724-C5EB-D3FE-5C26-1FA9D4C56B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330" t="8952" r="772"/>
          <a:stretch/>
        </p:blipFill>
        <p:spPr>
          <a:xfrm>
            <a:off x="8442199" y="840654"/>
            <a:ext cx="3064487" cy="40428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102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7534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Os requisitos DNSH que constam da CID podem ir além dos definidos por Portugal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AF4C0245-A20F-FD47-367E-5AB8216AE7A4}"/>
              </a:ext>
            </a:extLst>
          </p:cNvPr>
          <p:cNvSpPr txBox="1">
            <a:spLocks/>
          </p:cNvSpPr>
          <p:nvPr/>
        </p:nvSpPr>
        <p:spPr>
          <a:xfrm>
            <a:off x="1161582" y="2209305"/>
            <a:ext cx="4038600" cy="356125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DNSH aplicáveis aos veículos propostos por PT e constantes do PRR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18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18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(…) Os veículos, meios aéreos e máquinas a adquirir terão uma influência acrescida para o cumprimento desta meta, </a:t>
            </a:r>
            <a:r>
              <a:rPr lang="pt-PT" sz="1800" b="1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sendo de desprezar o efeito dos GEE e poluentes emitidos por estes equipamentos (meios aéreos, veículos e máquinas) </a:t>
            </a:r>
            <a:r>
              <a:rPr lang="pt-PT" sz="18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quando comparado com o potencial de emissão de GEE que a sua utilização e desempenho irão evitar. (…)</a:t>
            </a:r>
            <a:endParaRPr lang="pt-BR" sz="2000" i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Marcador de Posição de Conteúdo 1">
            <a:extLst>
              <a:ext uri="{FF2B5EF4-FFF2-40B4-BE49-F238E27FC236}">
                <a16:creationId xmlns:a16="http://schemas.microsoft.com/office/drawing/2014/main" id="{7F98C469-7B12-2989-CB15-115258B12C31}"/>
              </a:ext>
            </a:extLst>
          </p:cNvPr>
          <p:cNvSpPr txBox="1">
            <a:spLocks/>
          </p:cNvSpPr>
          <p:nvPr/>
        </p:nvSpPr>
        <p:spPr>
          <a:xfrm>
            <a:off x="5863084" y="2209304"/>
            <a:ext cx="4038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adicionais DNSH exigidos pela COM constantes da CID</a:t>
            </a:r>
          </a:p>
          <a:p>
            <a:pPr marL="0" indent="0">
              <a:buNone/>
            </a:pPr>
            <a:endParaRPr lang="pt-PT" sz="18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pt-BR" sz="18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(…) os veículos, máquinas e equipamentos a adquirir </a:t>
            </a:r>
            <a:r>
              <a:rPr lang="pt-BR" sz="1800" b="1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devem ter emissões nulas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Caso não existam alternativas com emissões nulas, os veículos, máquinas e equipamentos a adquirir devem </a:t>
            </a:r>
            <a:r>
              <a:rPr lang="pt-BR" sz="1800" b="1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representar os melhores níveis de desempenho ambiental no setor disponíveis</a:t>
            </a:r>
            <a:r>
              <a:rPr lang="pt-BR" sz="1800" i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(…)</a:t>
            </a:r>
            <a:endParaRPr lang="pt-PT" sz="1800" i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ixaDeTexto 11">
            <a:extLst>
              <a:ext uri="{FF2B5EF4-FFF2-40B4-BE49-F238E27FC236}">
                <a16:creationId xmlns:a16="http://schemas.microsoft.com/office/drawing/2014/main" id="{46C63550-8DE4-B463-F1D5-F36C29385A96}"/>
              </a:ext>
            </a:extLst>
          </p:cNvPr>
          <p:cNvSpPr txBox="1"/>
          <p:nvPr/>
        </p:nvSpPr>
        <p:spPr>
          <a:xfrm>
            <a:off x="1002551" y="1663300"/>
            <a:ext cx="9340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i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Exemplo: Investimento RE-C08-i04: Meios de prevenção e combate a incêndios rurais</a:t>
            </a:r>
            <a:endParaRPr lang="en-GB" i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m 13">
            <a:extLst>
              <a:ext uri="{FF2B5EF4-FFF2-40B4-BE49-F238E27FC236}">
                <a16:creationId xmlns:a16="http://schemas.microsoft.com/office/drawing/2014/main" id="{80B232AE-91B1-D6E2-90FC-AC9C48225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65960" y="4084304"/>
            <a:ext cx="2397251" cy="2397251"/>
          </a:xfrm>
          <a:prstGeom prst="rect">
            <a:avLst/>
          </a:prstGeom>
        </p:spPr>
      </p:pic>
      <p:sp>
        <p:nvSpPr>
          <p:cNvPr id="7" name="Marcador de Posição de Conteúdo 1">
            <a:extLst>
              <a:ext uri="{FF2B5EF4-FFF2-40B4-BE49-F238E27FC236}">
                <a16:creationId xmlns:a16="http://schemas.microsoft.com/office/drawing/2014/main" id="{A920AF20-80AC-96AB-456C-436B0BB9D08A}"/>
              </a:ext>
            </a:extLst>
          </p:cNvPr>
          <p:cNvSpPr txBox="1">
            <a:spLocks/>
          </p:cNvSpPr>
          <p:nvPr/>
        </p:nvSpPr>
        <p:spPr>
          <a:xfrm>
            <a:off x="1848898" y="1198081"/>
            <a:ext cx="8495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4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1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E1DA1F-E808-DCED-E1B2-BF22A18E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8" y="1493649"/>
            <a:ext cx="10515600" cy="2852737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DNSH e sua integração na implementação do PRR</a:t>
            </a:r>
            <a:br>
              <a:rPr lang="pt-BR" sz="4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4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7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3" y="307861"/>
            <a:ext cx="819852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Os requisitos DNSH típicos dependem da tipologia de medidas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212617"/>
            <a:ext cx="12400492" cy="2675043"/>
          </a:xfrm>
          <a:prstGeom prst="rect">
            <a:avLst/>
          </a:prstGeom>
        </p:spPr>
      </p:pic>
      <p:sp>
        <p:nvSpPr>
          <p:cNvPr id="3" name="Subtítulo 1">
            <a:extLst>
              <a:ext uri="{FF2B5EF4-FFF2-40B4-BE49-F238E27FC236}">
                <a16:creationId xmlns:a16="http://schemas.microsoft.com/office/drawing/2014/main" id="{254EEDB1-AD5F-AB58-45E8-EDCA835A1167}"/>
              </a:ext>
            </a:extLst>
          </p:cNvPr>
          <p:cNvSpPr txBox="1">
            <a:spLocks/>
          </p:cNvSpPr>
          <p:nvPr/>
        </p:nvSpPr>
        <p:spPr>
          <a:xfrm>
            <a:off x="2447595" y="25527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DEE8B-1346-1951-EDF7-70F1022E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78" y="1636189"/>
            <a:ext cx="980534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Tipologias de medidas existentes no PRR mais relevantes em termos de DNSH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Construção e renovação de edifícios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Infraestruturas suscetíveis de gerar impactes significativos no ambiente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Aquisição de veículos / equipamentos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Esquemas de incentivos (avisos de concurso)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Instrumentos financeiros</a:t>
            </a:r>
          </a:p>
          <a:p>
            <a:pPr marL="0" lvl="2" indent="0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017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3" y="307861"/>
            <a:ext cx="8198527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Construção e renovação de edifícios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Ex., C02 (Habitação), C03 (Respostas sociais), C13 (EE edifícios)</a:t>
            </a:r>
          </a:p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441217"/>
            <a:ext cx="12400492" cy="2675043"/>
          </a:xfrm>
          <a:prstGeom prst="rect">
            <a:avLst/>
          </a:prstGeom>
        </p:spPr>
      </p:pic>
      <p:sp>
        <p:nvSpPr>
          <p:cNvPr id="3" name="Subtítulo 1">
            <a:extLst>
              <a:ext uri="{FF2B5EF4-FFF2-40B4-BE49-F238E27FC236}">
                <a16:creationId xmlns:a16="http://schemas.microsoft.com/office/drawing/2014/main" id="{254EEDB1-AD5F-AB58-45E8-EDCA835A1167}"/>
              </a:ext>
            </a:extLst>
          </p:cNvPr>
          <p:cNvSpPr txBox="1">
            <a:spLocks/>
          </p:cNvSpPr>
          <p:nvPr/>
        </p:nvSpPr>
        <p:spPr>
          <a:xfrm>
            <a:off x="2447595" y="25527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6437B-C13C-2B54-D042-2FAE5FA3D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155" y="2646632"/>
            <a:ext cx="3694467" cy="233925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DEE8B-1346-1951-EDF7-70F1022E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78" y="1526461"/>
            <a:ext cx="709488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típicos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Renovação de edifícios tem de ser de nível médio* </a:t>
            </a:r>
            <a:r>
              <a:rPr lang="pt-BR" sz="22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tag climático 100%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Edifícios construídos têm de ser 20% mais eficientes que o NZEB (NZEB-20) </a:t>
            </a:r>
            <a:r>
              <a:rPr lang="pt-BR" sz="2200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tag climático 40%</a:t>
            </a:r>
          </a:p>
          <a:p>
            <a:pPr marL="228600" lvl="1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de prevenção e gestão de RCD </a:t>
            </a:r>
          </a:p>
          <a:p>
            <a:pPr marL="685800" lvl="2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Incorporação de 10 % de reciclados </a:t>
            </a:r>
          </a:p>
          <a:p>
            <a:pPr marL="685800" lvl="2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Pelo menos 70% (em peso) dos RCD não perigosos preparados para reutilização, reciclagem e outras operações de recuperação de materiais</a:t>
            </a:r>
          </a:p>
          <a:p>
            <a:pPr marL="0" lvl="2" indent="0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  <a:buNone/>
            </a:pPr>
            <a:endParaRPr lang="pt-BR" sz="2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6162D-E06A-5F6E-4F16-443932AC8EAD}"/>
              </a:ext>
            </a:extLst>
          </p:cNvPr>
          <p:cNvSpPr txBox="1"/>
          <p:nvPr/>
        </p:nvSpPr>
        <p:spPr>
          <a:xfrm>
            <a:off x="1568450" y="5720316"/>
            <a:ext cx="7918450" cy="52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 algn="just">
              <a:lnSpc>
                <a:spcPct val="8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1600" dirty="0">
                <a:solidFill>
                  <a:srgbClr val="00A4B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*tal como definido na Recomendação (UE) 2019/786 da Comissão sobre a renovação dos edifícios, isto é, poupança de energia primária entre 30% e 60%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A1827-D275-BAE2-561D-A6FAA8F1AC34}"/>
              </a:ext>
            </a:extLst>
          </p:cNvPr>
          <p:cNvSpPr txBox="1"/>
          <p:nvPr/>
        </p:nvSpPr>
        <p:spPr>
          <a:xfrm rot="602542">
            <a:off x="9137918" y="1254007"/>
            <a:ext cx="247026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 construções e renovações PRR há poucas exceções a estes requisitos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36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DF9367-5276-2D3A-D214-98B09470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29" y="1043428"/>
            <a:ext cx="3877544" cy="24380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3" y="307861"/>
            <a:ext cx="8198527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Infraestruturas suscetíveis de ter efeitos significativos no ambiente 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ex., C07 (Estradas), C09 (Barragem e Dessalinizadora), C15 (Metro)</a:t>
            </a:r>
          </a:p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8492" y="5212617"/>
            <a:ext cx="12400492" cy="2675043"/>
          </a:xfrm>
          <a:prstGeom prst="rect">
            <a:avLst/>
          </a:prstGeom>
        </p:spPr>
      </p:pic>
      <p:sp>
        <p:nvSpPr>
          <p:cNvPr id="3" name="Subtítulo 1">
            <a:extLst>
              <a:ext uri="{FF2B5EF4-FFF2-40B4-BE49-F238E27FC236}">
                <a16:creationId xmlns:a16="http://schemas.microsoft.com/office/drawing/2014/main" id="{254EEDB1-AD5F-AB58-45E8-EDCA835A1167}"/>
              </a:ext>
            </a:extLst>
          </p:cNvPr>
          <p:cNvSpPr txBox="1">
            <a:spLocks/>
          </p:cNvSpPr>
          <p:nvPr/>
        </p:nvSpPr>
        <p:spPr>
          <a:xfrm>
            <a:off x="2447595" y="2552700"/>
            <a:ext cx="8534400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DEE8B-1346-1951-EDF7-70F1022E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5937"/>
            <a:ext cx="9085446" cy="4351338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típicos</a:t>
            </a: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Demonstração da integração das condições e resultados da AIA</a:t>
            </a:r>
          </a:p>
          <a:p>
            <a:pPr algn="just">
              <a:lnSpc>
                <a:spcPct val="100000"/>
              </a:lnSpc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Requisitos de prevenção e gestão de RCD</a:t>
            </a:r>
          </a:p>
          <a:p>
            <a:pPr lvl="1" algn="just">
              <a:lnSpc>
                <a:spcPct val="100000"/>
              </a:lnSpc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Incorporação de 10 % de materiais reciclados; </a:t>
            </a:r>
          </a:p>
          <a:p>
            <a:pPr lvl="1" algn="just">
              <a:lnSpc>
                <a:spcPct val="100000"/>
              </a:lnSpc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Pelo menos 70% (em peso) dos RCD não perigosos preparados para reutilização, reciclagem e outras operações de recuperação de materiais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específicos</a:t>
            </a:r>
          </a:p>
          <a:p>
            <a:pPr algn="just">
              <a:lnSpc>
                <a:spcPct val="100000"/>
              </a:lnSpc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Barragem: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Garantia do Bom Estado Ecológico das Massas de Água no final do projeto e Instalação de painéis fotovoltaicos</a:t>
            </a:r>
          </a:p>
          <a:p>
            <a:pPr algn="just">
              <a:lnSpc>
                <a:spcPct val="100000"/>
              </a:lnSpc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Estradas: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Instalação de Pontos de Carregamento Elétrico</a:t>
            </a:r>
          </a:p>
          <a:p>
            <a:pPr lvl="2" algn="just">
              <a:lnSpc>
                <a:spcPct val="100000"/>
              </a:lnSpc>
            </a:pPr>
            <a:endParaRPr lang="pt-BR" sz="1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2" algn="just">
              <a:lnSpc>
                <a:spcPct val="100000"/>
              </a:lnSpc>
            </a:pPr>
            <a:endParaRPr lang="pt-BR" sz="1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30318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8AE69-5ED6-EB5D-6006-3841DF76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3385" cy="4351338"/>
          </a:xfrm>
        </p:spPr>
        <p:txBody>
          <a:bodyPr/>
          <a:lstStyle/>
          <a:p>
            <a:pPr marL="0" indent="0" algn="just">
              <a:lnSpc>
                <a:spcPct val="87000"/>
              </a:lnSpc>
              <a:spcAft>
                <a:spcPts val="800"/>
              </a:spcAft>
              <a:buNone/>
            </a:pPr>
            <a:r>
              <a:rPr lang="pt-BR" sz="22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típicos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Emissões nulas </a:t>
            </a: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caso de veículos especiais, caso não existam alternativas: melhores níveis de desempenho ambiental disponíveis (MTD)</a:t>
            </a:r>
          </a:p>
          <a:p>
            <a:pPr marL="0" indent="0" algn="just">
              <a:lnSpc>
                <a:spcPct val="87000"/>
              </a:lnSpc>
              <a:spcAft>
                <a:spcPts val="800"/>
              </a:spcAft>
              <a:buNone/>
            </a:pPr>
            <a:endParaRPr lang="pt-BR" sz="2200" b="1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87000"/>
              </a:lnSpc>
              <a:spcAft>
                <a:spcPts val="800"/>
              </a:spcAft>
            </a:pPr>
            <a:endParaRPr lang="pt-BR" sz="22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B99688-0EA0-C2D6-52EB-26D0689C9849}"/>
              </a:ext>
            </a:extLst>
          </p:cNvPr>
          <p:cNvSpPr txBox="1">
            <a:spLocks/>
          </p:cNvSpPr>
          <p:nvPr/>
        </p:nvSpPr>
        <p:spPr>
          <a:xfrm>
            <a:off x="838200" y="197593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8483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Aquisição de veículos, máquinas e equipamentos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Ex., C08 e C12 (aquisição de veículos, máquinas e equipamentos)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246" y="4526399"/>
            <a:ext cx="12400492" cy="26750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2DB1689-75C9-9BF6-EBCD-EEFBB7D29201}"/>
              </a:ext>
            </a:extLst>
          </p:cNvPr>
          <p:cNvGrpSpPr/>
          <p:nvPr/>
        </p:nvGrpSpPr>
        <p:grpSpPr>
          <a:xfrm>
            <a:off x="8931883" y="923392"/>
            <a:ext cx="2695881" cy="1083515"/>
            <a:chOff x="7903012" y="1236260"/>
            <a:chExt cx="3900368" cy="130420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6F5190-1BF4-EDD6-C8EC-9C4F1D818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7420" y="1454877"/>
              <a:ext cx="3775960" cy="10855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13EB35-DCCC-E40C-3DF1-FB0ECF2FA2E0}"/>
                </a:ext>
              </a:extLst>
            </p:cNvPr>
            <p:cNvSpPr/>
            <p:nvPr/>
          </p:nvSpPr>
          <p:spPr>
            <a:xfrm>
              <a:off x="7903012" y="1723904"/>
              <a:ext cx="696863" cy="33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89CA66-3094-7023-0133-4A0B4A78DCE3}"/>
                </a:ext>
              </a:extLst>
            </p:cNvPr>
            <p:cNvSpPr/>
            <p:nvPr/>
          </p:nvSpPr>
          <p:spPr>
            <a:xfrm>
              <a:off x="8741212" y="1236260"/>
              <a:ext cx="696863" cy="331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0AC67DA-2245-23E2-8EA2-1D799A05D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881" y="2434657"/>
            <a:ext cx="4906369" cy="29659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729D3C-75B1-C207-F7C1-AE9F5E8FBED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5" b="89457" l="4082" r="93265">
                        <a14:foregroundMark x1="8571" y1="51118" x2="8571" y2="51118"/>
                        <a14:foregroundMark x1="8980" y1="55591" x2="8980" y2="55591"/>
                        <a14:foregroundMark x1="5102" y1="23962" x2="5102" y2="23962"/>
                        <a14:foregroundMark x1="7347" y1="19808" x2="7347" y2="19808"/>
                        <a14:foregroundMark x1="13673" y1="25559" x2="13673" y2="25559"/>
                        <a14:foregroundMark x1="15510" y1="25559" x2="15510" y2="25559"/>
                        <a14:foregroundMark x1="22041" y1="26837" x2="22041" y2="26837"/>
                        <a14:foregroundMark x1="35918" y1="28754" x2="35918" y2="28754"/>
                        <a14:foregroundMark x1="42041" y1="29073" x2="42041" y2="29073"/>
                        <a14:foregroundMark x1="69184" y1="32907" x2="69184" y2="32907"/>
                        <a14:foregroundMark x1="67347" y1="33866" x2="67347" y2="33866"/>
                        <a14:foregroundMark x1="82653" y1="26837" x2="82653" y2="26837"/>
                        <a14:foregroundMark x1="84694" y1="30671" x2="84694" y2="30671"/>
                        <a14:foregroundMark x1="90816" y1="35783" x2="90816" y2="35783"/>
                        <a14:foregroundMark x1="4082" y1="16294" x2="4082" y2="16294"/>
                        <a14:foregroundMark x1="93265" y1="37061" x2="93265" y2="37061"/>
                        <a14:foregroundMark x1="90816" y1="30032" x2="90816" y2="30032"/>
                        <a14:foregroundMark x1="87755" y1="27796" x2="87755" y2="27796"/>
                        <a14:foregroundMark x1="15510" y1="17252" x2="15510" y2="17252"/>
                        <a14:backgroundMark x1="5306" y1="18850" x2="5306" y2="18850"/>
                        <a14:backgroundMark x1="9184" y1="21086" x2="10000" y2="21086"/>
                        <a14:backgroundMark x1="26735" y1="23642" x2="26735" y2="23642"/>
                        <a14:backgroundMark x1="34694" y1="24601" x2="34694" y2="24601"/>
                        <a14:backgroundMark x1="85918" y1="32588" x2="85918" y2="32588"/>
                        <a14:backgroundMark x1="76939" y1="30990" x2="76939" y2="30990"/>
                        <a14:backgroundMark x1="68980" y1="29712" x2="68980" y2="29712"/>
                        <a14:backgroundMark x1="50612" y1="27796" x2="50612" y2="27796"/>
                        <a14:backgroundMark x1="59796" y1="29073" x2="59796" y2="29073"/>
                        <a14:backgroundMark x1="43265" y1="26837" x2="43265" y2="26837"/>
                        <a14:backgroundMark x1="7551" y1="18530" x2="7551" y2="18530"/>
                        <a14:backgroundMark x1="88163" y1="30671" x2="88163" y2="30671"/>
                        <a14:backgroundMark x1="15714" y1="28115" x2="15714" y2="28115"/>
                        <a14:backgroundMark x1="16939" y1="28754" x2="16939" y2="28754"/>
                        <a14:backgroundMark x1="18163" y1="28115" x2="18163" y2="28115"/>
                        <a14:backgroundMark x1="17959" y1="21086" x2="17959" y2="210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967" y="3862996"/>
            <a:ext cx="1520930" cy="9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9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3" y="307861"/>
            <a:ext cx="8124488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Esquemas de incentivos</a:t>
            </a: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</a:rPr>
              <a:t>Ex., C05 (agendas mobilizadoras), C11 (Descarbonização da indústria), C12 (Bioeconomia), C16 (Aceleradoras comércio digital, Digital Hubs)</a:t>
            </a:r>
          </a:p>
          <a:p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</a:t>
            </a:r>
            <a:endParaRPr lang="pt-BR" sz="30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476687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585BBD71-1BC9-ED7B-013B-AA5D66892F7E}"/>
              </a:ext>
            </a:extLst>
          </p:cNvPr>
          <p:cNvSpPr txBox="1">
            <a:spLocks/>
          </p:cNvSpPr>
          <p:nvPr/>
        </p:nvSpPr>
        <p:spPr>
          <a:xfrm>
            <a:off x="1981200" y="141431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7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0F03B-1E2E-7BA4-6BD6-13470A6C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55" y="1692085"/>
            <a:ext cx="744702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típicos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Cumprimento da legislação ambiental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2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Lista de exclusão</a:t>
            </a:r>
            <a:r>
              <a:rPr lang="pt-BR" sz="2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determinadas atividades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i) atividades relacionadas com combustíveis fósseis, incluindo utilizações a jusante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ii) atividades abrangidas pelo Sistema de Comércio de Licenças de Emissão da UE (CELE) com emissões de gases com efeito de estufa previstas não inferiores aos parâmetros de referência aplicáveis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iii) atividades relacionadas com aterros de resíduos, incineradores; e estações de tratamento mecânico e biológico; e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iv) atividades em que a eliminação de resíduos a longo prazo pode causar danos no ambiente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7874F-04A2-FF6C-E59D-4E580FC39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957" y="2161560"/>
            <a:ext cx="3621685" cy="25230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7F3F14-3809-BDC2-A4E9-C3FCE5D0B7F6}"/>
              </a:ext>
            </a:extLst>
          </p:cNvPr>
          <p:cNvSpPr txBox="1"/>
          <p:nvPr/>
        </p:nvSpPr>
        <p:spPr>
          <a:xfrm rot="602542">
            <a:off x="8876012" y="4788775"/>
            <a:ext cx="247026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Importante incluir as notas de rodapé que constam da lista de exclusão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57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3" y="307861"/>
            <a:ext cx="81244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Instrumentos financeiros</a:t>
            </a:r>
          </a:p>
          <a:p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</a:rPr>
              <a:t>ex., C05 (capitalização de empresas), C16 (aceleradoras de comércio digital)</a:t>
            </a:r>
            <a:endParaRPr lang="pt-BR" sz="30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476687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585BBD71-1BC9-ED7B-013B-AA5D66892F7E}"/>
              </a:ext>
            </a:extLst>
          </p:cNvPr>
          <p:cNvSpPr txBox="1">
            <a:spLocks/>
          </p:cNvSpPr>
          <p:nvPr/>
        </p:nvSpPr>
        <p:spPr>
          <a:xfrm>
            <a:off x="1981200" y="141431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7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0F03B-1E2E-7BA4-6BD6-13470A6C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55" y="1692085"/>
            <a:ext cx="7447023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2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típicos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Aferição de sustentabilidade para o Fundo InvestEU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Lista de exclusão para atividades e </a:t>
            </a:r>
            <a:r>
              <a:rPr lang="pt-BR" sz="1800" b="1" u="sng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ativos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Verificação da </a:t>
            </a: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conformidade legal dos projetos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 a legislação ambiental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de requisitos DNSH específicos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Planos de transição ecológica </a:t>
            </a:r>
            <a:r>
              <a:rPr lang="pt-BR" sz="18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pelos beneficiários de apoio ao capital próprio que obtenham, pelo menos, 50% das suas receitas a partir de atividades enumeradas na lista de exclusão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18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B5CD7-7E9F-F836-47B1-E567BE515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973" y="1903386"/>
            <a:ext cx="2883408" cy="27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7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35675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Integração dos requisitos DNSH em contratação pública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228354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D1D85593-417D-D341-1D16-1C48CE7405C4}"/>
              </a:ext>
            </a:extLst>
          </p:cNvPr>
          <p:cNvSpPr txBox="1">
            <a:spLocks/>
          </p:cNvSpPr>
          <p:nvPr/>
        </p:nvSpPr>
        <p:spPr>
          <a:xfrm>
            <a:off x="888323" y="1228128"/>
            <a:ext cx="10594616" cy="4871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3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3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30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22A2E3D3-8923-47A8-BC6E-E6CC73D3B979}"/>
              </a:ext>
            </a:extLst>
          </p:cNvPr>
          <p:cNvSpPr txBox="1"/>
          <p:nvPr/>
        </p:nvSpPr>
        <p:spPr>
          <a:xfrm>
            <a:off x="1992911" y="4973420"/>
            <a:ext cx="873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31A1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Atenção! </a:t>
            </a:r>
            <a:r>
              <a:rPr lang="pt-PT" dirty="0">
                <a:solidFill>
                  <a:srgbClr val="31A1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Nem todos os procedimentos de CP lançados no âmbito de um dado investimento são relevantes (ex., contratação de um estudo geológico: Não </a:t>
            </a:r>
            <a:r>
              <a:rPr lang="pt-PT" i="1" dirty="0">
                <a:solidFill>
                  <a:srgbClr val="31A1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pt-PT" dirty="0">
                <a:solidFill>
                  <a:srgbClr val="31A1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empreitada de construção da barragem: Sim)</a:t>
            </a:r>
            <a:endParaRPr lang="en-GB" dirty="0">
              <a:solidFill>
                <a:srgbClr val="31A1B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Diagrama 6">
            <a:extLst>
              <a:ext uri="{FF2B5EF4-FFF2-40B4-BE49-F238E27FC236}">
                <a16:creationId xmlns:a16="http://schemas.microsoft.com/office/drawing/2014/main" id="{48064F4B-023C-C88B-4AE3-0EA57A953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170956"/>
              </p:ext>
            </p:extLst>
          </p:nvPr>
        </p:nvGraphicFramePr>
        <p:xfrm>
          <a:off x="792068" y="1755636"/>
          <a:ext cx="10915057" cy="295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001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E1DA1F-E808-DCED-E1B2-BF22A18E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8" y="1493649"/>
            <a:ext cx="10515600" cy="2852737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Enquadramento do princípio de «não prejudicar significativamente» no PRR</a:t>
            </a:r>
            <a:br>
              <a:rPr lang="pt-BR" sz="36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36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40C33-A3FF-1285-46EB-CB02CA97FD76}"/>
              </a:ext>
            </a:extLst>
          </p:cNvPr>
          <p:cNvSpPr txBox="1"/>
          <p:nvPr/>
        </p:nvSpPr>
        <p:spPr>
          <a:xfrm>
            <a:off x="3362346" y="4300506"/>
            <a:ext cx="6199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(DNSH -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ignificant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3485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1F16F06B-2F0D-A4CC-30BA-A9E7F83BDCEB}"/>
              </a:ext>
            </a:extLst>
          </p:cNvPr>
          <p:cNvSpPr txBox="1">
            <a:spLocks/>
          </p:cNvSpPr>
          <p:nvPr/>
        </p:nvSpPr>
        <p:spPr>
          <a:xfrm>
            <a:off x="982767" y="1487998"/>
            <a:ext cx="10820613" cy="47537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Diagrama 6">
            <a:extLst>
              <a:ext uri="{FF2B5EF4-FFF2-40B4-BE49-F238E27FC236}">
                <a16:creationId xmlns:a16="http://schemas.microsoft.com/office/drawing/2014/main" id="{09583540-7928-0AE8-C446-F26A8FD0F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204769"/>
              </p:ext>
            </p:extLst>
          </p:nvPr>
        </p:nvGraphicFramePr>
        <p:xfrm>
          <a:off x="1621214" y="1971198"/>
          <a:ext cx="9114163" cy="267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68C39B-6E33-0DF6-A579-F50FC9D075A6}"/>
              </a:ext>
            </a:extLst>
          </p:cNvPr>
          <p:cNvSpPr txBox="1"/>
          <p:nvPr/>
        </p:nvSpPr>
        <p:spPr>
          <a:xfrm>
            <a:off x="888323" y="307861"/>
            <a:ext cx="806581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Integração dos requisitos DNSH em esquemas de incentivos</a:t>
            </a:r>
          </a:p>
        </p:txBody>
      </p:sp>
    </p:spTree>
    <p:extLst>
      <p:ext uri="{BB962C8B-B14F-4D97-AF65-F5344CB8AC3E}">
        <p14:creationId xmlns:p14="http://schemas.microsoft.com/office/powerpoint/2010/main" val="3794696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1F16F06B-2F0D-A4CC-30BA-A9E7F83BDCEB}"/>
              </a:ext>
            </a:extLst>
          </p:cNvPr>
          <p:cNvSpPr txBox="1">
            <a:spLocks/>
          </p:cNvSpPr>
          <p:nvPr/>
        </p:nvSpPr>
        <p:spPr>
          <a:xfrm>
            <a:off x="982767" y="1487998"/>
            <a:ext cx="10820613" cy="47537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Diagrama 6">
            <a:extLst>
              <a:ext uri="{FF2B5EF4-FFF2-40B4-BE49-F238E27FC236}">
                <a16:creationId xmlns:a16="http://schemas.microsoft.com/office/drawing/2014/main" id="{09583540-7928-0AE8-C446-F26A8FD0F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114826"/>
              </p:ext>
            </p:extLst>
          </p:nvPr>
        </p:nvGraphicFramePr>
        <p:xfrm>
          <a:off x="1621214" y="1971198"/>
          <a:ext cx="9529386" cy="267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68C39B-6E33-0DF6-A579-F50FC9D075A6}"/>
              </a:ext>
            </a:extLst>
          </p:cNvPr>
          <p:cNvSpPr txBox="1"/>
          <p:nvPr/>
        </p:nvSpPr>
        <p:spPr>
          <a:xfrm>
            <a:off x="888323" y="307861"/>
            <a:ext cx="806581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Integração dos requisitos DNSH em instrumentos financeiros</a:t>
            </a:r>
          </a:p>
        </p:txBody>
      </p:sp>
    </p:spTree>
    <p:extLst>
      <p:ext uri="{BB962C8B-B14F-4D97-AF65-F5344CB8AC3E}">
        <p14:creationId xmlns:p14="http://schemas.microsoft.com/office/powerpoint/2010/main" val="68970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pic>
        <p:nvPicPr>
          <p:cNvPr id="4" name="Imagem 9">
            <a:extLst>
              <a:ext uri="{FF2B5EF4-FFF2-40B4-BE49-F238E27FC236}">
                <a16:creationId xmlns:a16="http://schemas.microsoft.com/office/drawing/2014/main" id="{D2198611-233A-DACD-E7A0-E753F2F517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67" b="18323"/>
          <a:stretch/>
        </p:blipFill>
        <p:spPr>
          <a:xfrm>
            <a:off x="6732573" y="2348211"/>
            <a:ext cx="4121362" cy="4190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897F79-9CFC-053E-A276-F960A5F84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490" y="2258551"/>
            <a:ext cx="4121362" cy="425471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957C73-F285-1E74-8C11-C3138362E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6365"/>
            <a:ext cx="5157787" cy="668709"/>
          </a:xfrm>
        </p:spPr>
        <p:txBody>
          <a:bodyPr anchor="t"/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Aviso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E83C97-642F-D2F4-EDC5-43307A36E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Caderno de Encargos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C30216-B031-4E1D-982F-91D56EC74A36}"/>
              </a:ext>
            </a:extLst>
          </p:cNvPr>
          <p:cNvSpPr txBox="1"/>
          <p:nvPr/>
        </p:nvSpPr>
        <p:spPr>
          <a:xfrm>
            <a:off x="778578" y="1230385"/>
            <a:ext cx="1025197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práticos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F89E8-D506-008A-A90C-0826536AA769}"/>
              </a:ext>
            </a:extLst>
          </p:cNvPr>
          <p:cNvSpPr txBox="1"/>
          <p:nvPr/>
        </p:nvSpPr>
        <p:spPr>
          <a:xfrm>
            <a:off x="888323" y="307861"/>
            <a:ext cx="80658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Integração dos requisitos DNSH em projetos de infraestruturas e edifícios</a:t>
            </a:r>
          </a:p>
        </p:txBody>
      </p:sp>
    </p:spTree>
    <p:extLst>
      <p:ext uri="{BB962C8B-B14F-4D97-AF65-F5344CB8AC3E}">
        <p14:creationId xmlns:p14="http://schemas.microsoft.com/office/powerpoint/2010/main" val="300978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52A44D6D-3483-96FA-C74F-F8706056D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199" y="234950"/>
            <a:ext cx="4400181" cy="63733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7">
            <a:extLst>
              <a:ext uri="{FF2B5EF4-FFF2-40B4-BE49-F238E27FC236}">
                <a16:creationId xmlns:a16="http://schemas.microsoft.com/office/drawing/2014/main" id="{6652D819-C10D-5CFB-69E3-5CB27FFC6519}"/>
              </a:ext>
            </a:extLst>
          </p:cNvPr>
          <p:cNvSpPr txBox="1"/>
          <p:nvPr/>
        </p:nvSpPr>
        <p:spPr>
          <a:xfrm>
            <a:off x="998004" y="1867800"/>
            <a:ext cx="5656796" cy="1015663"/>
          </a:xfrm>
          <a:prstGeom prst="rect">
            <a:avLst/>
          </a:pr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853776732">
                  <a:custGeom>
                    <a:avLst/>
                    <a:gdLst>
                      <a:gd name="connsiteX0" fmla="*/ 0 w 3970784"/>
                      <a:gd name="connsiteY0" fmla="*/ 0 h 923330"/>
                      <a:gd name="connsiteX1" fmla="*/ 487839 w 3970784"/>
                      <a:gd name="connsiteY1" fmla="*/ 0 h 923330"/>
                      <a:gd name="connsiteX2" fmla="*/ 975678 w 3970784"/>
                      <a:gd name="connsiteY2" fmla="*/ 0 h 923330"/>
                      <a:gd name="connsiteX3" fmla="*/ 1503225 w 3970784"/>
                      <a:gd name="connsiteY3" fmla="*/ 0 h 923330"/>
                      <a:gd name="connsiteX4" fmla="*/ 2030772 w 3970784"/>
                      <a:gd name="connsiteY4" fmla="*/ 0 h 923330"/>
                      <a:gd name="connsiteX5" fmla="*/ 2677443 w 3970784"/>
                      <a:gd name="connsiteY5" fmla="*/ 0 h 923330"/>
                      <a:gd name="connsiteX6" fmla="*/ 3284406 w 3970784"/>
                      <a:gd name="connsiteY6" fmla="*/ 0 h 923330"/>
                      <a:gd name="connsiteX7" fmla="*/ 3970784 w 3970784"/>
                      <a:gd name="connsiteY7" fmla="*/ 0 h 923330"/>
                      <a:gd name="connsiteX8" fmla="*/ 3970784 w 3970784"/>
                      <a:gd name="connsiteY8" fmla="*/ 452432 h 923330"/>
                      <a:gd name="connsiteX9" fmla="*/ 3970784 w 3970784"/>
                      <a:gd name="connsiteY9" fmla="*/ 923330 h 923330"/>
                      <a:gd name="connsiteX10" fmla="*/ 3443237 w 3970784"/>
                      <a:gd name="connsiteY10" fmla="*/ 923330 h 923330"/>
                      <a:gd name="connsiteX11" fmla="*/ 2836274 w 3970784"/>
                      <a:gd name="connsiteY11" fmla="*/ 923330 h 923330"/>
                      <a:gd name="connsiteX12" fmla="*/ 2229312 w 3970784"/>
                      <a:gd name="connsiteY12" fmla="*/ 923330 h 923330"/>
                      <a:gd name="connsiteX13" fmla="*/ 1582641 w 3970784"/>
                      <a:gd name="connsiteY13" fmla="*/ 923330 h 923330"/>
                      <a:gd name="connsiteX14" fmla="*/ 1134510 w 3970784"/>
                      <a:gd name="connsiteY14" fmla="*/ 923330 h 923330"/>
                      <a:gd name="connsiteX15" fmla="*/ 606963 w 3970784"/>
                      <a:gd name="connsiteY15" fmla="*/ 923330 h 923330"/>
                      <a:gd name="connsiteX16" fmla="*/ 0 w 3970784"/>
                      <a:gd name="connsiteY16" fmla="*/ 923330 h 923330"/>
                      <a:gd name="connsiteX17" fmla="*/ 0 w 3970784"/>
                      <a:gd name="connsiteY17" fmla="*/ 461665 h 923330"/>
                      <a:gd name="connsiteX18" fmla="*/ 0 w 3970784"/>
                      <a:gd name="connsiteY18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70784" h="923330" extrusionOk="0">
                        <a:moveTo>
                          <a:pt x="0" y="0"/>
                        </a:moveTo>
                        <a:cubicBezTo>
                          <a:pt x="144982" y="-41285"/>
                          <a:pt x="276108" y="4723"/>
                          <a:pt x="487839" y="0"/>
                        </a:cubicBezTo>
                        <a:cubicBezTo>
                          <a:pt x="699570" y="-4723"/>
                          <a:pt x="791390" y="45794"/>
                          <a:pt x="975678" y="0"/>
                        </a:cubicBezTo>
                        <a:cubicBezTo>
                          <a:pt x="1159966" y="-45794"/>
                          <a:pt x="1255781" y="31649"/>
                          <a:pt x="1503225" y="0"/>
                        </a:cubicBezTo>
                        <a:cubicBezTo>
                          <a:pt x="1750669" y="-31649"/>
                          <a:pt x="1875551" y="33359"/>
                          <a:pt x="2030772" y="0"/>
                        </a:cubicBezTo>
                        <a:cubicBezTo>
                          <a:pt x="2185993" y="-33359"/>
                          <a:pt x="2375147" y="62942"/>
                          <a:pt x="2677443" y="0"/>
                        </a:cubicBezTo>
                        <a:cubicBezTo>
                          <a:pt x="2979739" y="-62942"/>
                          <a:pt x="3010139" y="70224"/>
                          <a:pt x="3284406" y="0"/>
                        </a:cubicBezTo>
                        <a:cubicBezTo>
                          <a:pt x="3558673" y="-70224"/>
                          <a:pt x="3783110" y="46254"/>
                          <a:pt x="3970784" y="0"/>
                        </a:cubicBezTo>
                        <a:cubicBezTo>
                          <a:pt x="3988258" y="112048"/>
                          <a:pt x="3940861" y="336083"/>
                          <a:pt x="3970784" y="452432"/>
                        </a:cubicBezTo>
                        <a:cubicBezTo>
                          <a:pt x="4000707" y="568781"/>
                          <a:pt x="3928573" y="696177"/>
                          <a:pt x="3970784" y="923330"/>
                        </a:cubicBezTo>
                        <a:cubicBezTo>
                          <a:pt x="3861646" y="986211"/>
                          <a:pt x="3696911" y="885237"/>
                          <a:pt x="3443237" y="923330"/>
                        </a:cubicBezTo>
                        <a:cubicBezTo>
                          <a:pt x="3189563" y="961423"/>
                          <a:pt x="2978071" y="850517"/>
                          <a:pt x="2836274" y="923330"/>
                        </a:cubicBezTo>
                        <a:cubicBezTo>
                          <a:pt x="2694477" y="996143"/>
                          <a:pt x="2433737" y="866260"/>
                          <a:pt x="2229312" y="923330"/>
                        </a:cubicBezTo>
                        <a:cubicBezTo>
                          <a:pt x="2024887" y="980400"/>
                          <a:pt x="1803365" y="883472"/>
                          <a:pt x="1582641" y="923330"/>
                        </a:cubicBezTo>
                        <a:cubicBezTo>
                          <a:pt x="1361917" y="963188"/>
                          <a:pt x="1293358" y="895936"/>
                          <a:pt x="1134510" y="923330"/>
                        </a:cubicBezTo>
                        <a:cubicBezTo>
                          <a:pt x="975662" y="950724"/>
                          <a:pt x="766873" y="909658"/>
                          <a:pt x="606963" y="923330"/>
                        </a:cubicBezTo>
                        <a:cubicBezTo>
                          <a:pt x="447053" y="937002"/>
                          <a:pt x="228431" y="860501"/>
                          <a:pt x="0" y="923330"/>
                        </a:cubicBezTo>
                        <a:cubicBezTo>
                          <a:pt x="-30735" y="765446"/>
                          <a:pt x="29667" y="642103"/>
                          <a:pt x="0" y="461665"/>
                        </a:cubicBezTo>
                        <a:cubicBezTo>
                          <a:pt x="-29667" y="281227"/>
                          <a:pt x="14932" y="20417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lista de exclusão deve reproduzir exatamente o disposto na CID para o investimento em causa (não esquecer notas de rodapé!)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73AF5-1AB3-8D35-3936-64B71BDD4804}"/>
              </a:ext>
            </a:extLst>
          </p:cNvPr>
          <p:cNvSpPr/>
          <p:nvPr/>
        </p:nvSpPr>
        <p:spPr>
          <a:xfrm>
            <a:off x="7550150" y="6038850"/>
            <a:ext cx="3373542" cy="298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7BA77-3FCC-BB99-78DD-5B299F5AF5B1}"/>
              </a:ext>
            </a:extLst>
          </p:cNvPr>
          <p:cNvSpPr txBox="1"/>
          <p:nvPr/>
        </p:nvSpPr>
        <p:spPr>
          <a:xfrm>
            <a:off x="888324" y="307861"/>
            <a:ext cx="631137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Integração dos requisitos DNSH em esquemas de incentivos</a:t>
            </a:r>
          </a:p>
        </p:txBody>
      </p:sp>
    </p:spTree>
    <p:extLst>
      <p:ext uri="{BB962C8B-B14F-4D97-AF65-F5344CB8AC3E}">
        <p14:creationId xmlns:p14="http://schemas.microsoft.com/office/powerpoint/2010/main" val="2906935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53A9DD-D294-DE96-D7FB-C45FBAFDE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370" y="2266651"/>
            <a:ext cx="3764953" cy="3228804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7169" y="5361183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25475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cumprimento do DNSH tem de ser evidenciado em diversos momentos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79" y="1709771"/>
            <a:ext cx="7120990" cy="45947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Pelos BD/BI perante a EMRP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validação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Avisos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/ registo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Procedimentos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contratação pública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do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cumprimento de marcos e metas,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incluindo na avaliação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pedidos de pagamento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Ações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supervisão e acompanhamento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Ações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auditoria e controlo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Pela EMRP perante a COM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Avaliação do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pedido de desembolso a COM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 o cumprimento do DNSH  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Ações de </a:t>
            </a:r>
            <a:r>
              <a:rPr lang="pt-BR" sz="2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auditoria e controlo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0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13766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69" y="4706665"/>
            <a:ext cx="12400492" cy="267504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78577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Fontes de informação sobre melhores práticas DNSH </a:t>
            </a: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(fase de avaliação ex ante / fase implementação dos requisitos)</a:t>
            </a:r>
            <a:endParaRPr lang="pt-BR" sz="3000" dirty="0">
              <a:solidFill>
                <a:schemeClr val="bg1">
                  <a:lumMod val="50000"/>
                </a:schemeClr>
              </a:solidFill>
              <a:latin typeface="Roboto"/>
              <a:ea typeface="Roboto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173BCE-76BC-CB53-922A-20E3C33F8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295"/>
            <a:ext cx="7330932" cy="4203784"/>
          </a:xfrm>
        </p:spPr>
        <p:txBody>
          <a:bodyPr>
            <a:normAutofit/>
          </a:bodyPr>
          <a:lstStyle/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Exemplos práticos nas OT da COM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Critérios técnicos dos atos delegados (ou projetos de atos) ao abrigo do Regulamento Taxonomia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Documentos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 de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Referência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 MTD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Eippcb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(europa.eu)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Pareceres de entidades tecnicamente credenciadas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Guias de 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Compras Públicas Ecológicas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Normas e regulamentos</a:t>
            </a:r>
          </a:p>
          <a:p>
            <a:pPr>
              <a:lnSpc>
                <a:spcPct val="87000"/>
              </a:lnSpc>
              <a:spcAft>
                <a:spcPts val="800"/>
              </a:spcAft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87000"/>
              </a:lnSpc>
              <a:spcAft>
                <a:spcPts val="800"/>
              </a:spcAft>
            </a:pPr>
            <a:endParaRPr lang="pt-BR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2">
              <a:lnSpc>
                <a:spcPct val="87000"/>
              </a:lnSpc>
              <a:spcAft>
                <a:spcPts val="800"/>
              </a:spcAft>
            </a:pPr>
            <a:endParaRPr lang="pt-BR" sz="1800" dirty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67B34-611B-D91E-08F5-2071B2BC71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0303" y="1925053"/>
            <a:ext cx="3841849" cy="39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7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E1DA1F-E808-DCED-E1B2-BF22A18E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8" y="1493649"/>
            <a:ext cx="10515600" cy="2852737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concluir...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8D2218-6E11-6D3E-2C9E-DC0AE5AA2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0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6827709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Aplicação do DNSH no PRR – Síntese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206" y="4605289"/>
            <a:ext cx="12400492" cy="2675043"/>
          </a:xfrm>
          <a:prstGeom prst="rect">
            <a:avLst/>
          </a:prstGeom>
        </p:spPr>
      </p:pic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699F879E-1DA6-53C7-8C02-89D567B9EA81}"/>
              </a:ext>
            </a:extLst>
          </p:cNvPr>
          <p:cNvSpPr txBox="1">
            <a:spLocks/>
          </p:cNvSpPr>
          <p:nvPr/>
        </p:nvSpPr>
        <p:spPr>
          <a:xfrm>
            <a:off x="1981200" y="134076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endParaRPr lang="pt-PT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7">
            <a:extLst>
              <a:ext uri="{FF2B5EF4-FFF2-40B4-BE49-F238E27FC236}">
                <a16:creationId xmlns:a16="http://schemas.microsoft.com/office/drawing/2014/main" id="{20783184-DC63-A21D-F115-E6C249806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411902"/>
              </p:ext>
            </p:extLst>
          </p:nvPr>
        </p:nvGraphicFramePr>
        <p:xfrm>
          <a:off x="1881545" y="1340769"/>
          <a:ext cx="8532990" cy="490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C4072BD-87D0-7A73-9A8E-54FB2EF5F43A}"/>
              </a:ext>
            </a:extLst>
          </p:cNvPr>
          <p:cNvGrpSpPr/>
          <p:nvPr/>
        </p:nvGrpSpPr>
        <p:grpSpPr>
          <a:xfrm>
            <a:off x="8243790" y="4907333"/>
            <a:ext cx="2170745" cy="1302447"/>
            <a:chOff x="3181122" y="3603508"/>
            <a:chExt cx="2170745" cy="13024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687527-C7C3-5892-4731-8F1FF688E77B}"/>
                </a:ext>
              </a:extLst>
            </p:cNvPr>
            <p:cNvSpPr/>
            <p:nvPr/>
          </p:nvSpPr>
          <p:spPr>
            <a:xfrm>
              <a:off x="3181122" y="3603508"/>
              <a:ext cx="2170745" cy="13024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899787-948F-9E60-F91C-F2654FECEF0F}"/>
                </a:ext>
              </a:extLst>
            </p:cNvPr>
            <p:cNvSpPr txBox="1"/>
            <p:nvPr/>
          </p:nvSpPr>
          <p:spPr>
            <a:xfrm>
              <a:off x="3181122" y="3603508"/>
              <a:ext cx="2170745" cy="1302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9. BI, EMRP, COM </a:t>
              </a:r>
              <a:r>
                <a:rPr lang="en-GB" sz="1400" kern="1200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 </a:t>
              </a:r>
              <a:r>
                <a:rPr lang="en-GB" sz="1400" b="1" kern="1200" dirty="0" err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outras</a:t>
              </a:r>
              <a:r>
                <a:rPr lang="en-GB" sz="1400" b="1" kern="1200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GB" sz="1400" b="1" kern="1200" dirty="0" err="1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entidades</a:t>
              </a:r>
              <a:endParaRPr lang="en-GB" sz="1400" b="1" kern="12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400" kern="1200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Verificam cumprimento no âmbito das suas atribuições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24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5587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Dicas úteis sobre DNSH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985790"/>
            <a:ext cx="12400492" cy="2675043"/>
          </a:xfrm>
          <a:prstGeom prst="rect">
            <a:avLst/>
          </a:prstGeom>
        </p:spPr>
      </p:pic>
      <p:sp>
        <p:nvSpPr>
          <p:cNvPr id="5" name="CaixaDeTexto 9">
            <a:extLst>
              <a:ext uri="{FF2B5EF4-FFF2-40B4-BE49-F238E27FC236}">
                <a16:creationId xmlns:a16="http://schemas.microsoft.com/office/drawing/2014/main" id="{17A62F53-DB36-6970-82C2-BCBE3E81257B}"/>
              </a:ext>
            </a:extLst>
          </p:cNvPr>
          <p:cNvSpPr txBox="1"/>
          <p:nvPr/>
        </p:nvSpPr>
        <p:spPr>
          <a:xfrm>
            <a:off x="357988" y="2172124"/>
            <a:ext cx="5738012" cy="30510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Verificar o Anexo CID para conformidade com os elementos do DNSH em todas as partes relevantes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Verificar a </a:t>
            </a:r>
            <a:r>
              <a:rPr lang="pt-PT" b="1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autoavaliação e as trocas bilaterais para salvaguardar referências de DNSH </a:t>
            </a:r>
            <a:r>
              <a:rPr lang="pt-PT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relevantes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Incluir </a:t>
            </a:r>
            <a:r>
              <a:rPr lang="pt-PT" b="1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salvaguardas relevantes com o texto no CID </a:t>
            </a:r>
            <a:r>
              <a:rPr lang="pt-PT" b="1" u="sng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todos os documentos relevantes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procedimentos concursais, normalmente, as </a:t>
            </a:r>
            <a:r>
              <a:rPr lang="pt-PT" b="1" dirty="0"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disposições do DNSH devem ser incorporadas no âmbito ou nos critérios de elegibilidade</a:t>
            </a: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1EA2C53C-FAEF-3DAF-2C21-835AF1A87E5A}"/>
              </a:ext>
            </a:extLst>
          </p:cNvPr>
          <p:cNvSpPr txBox="1"/>
          <p:nvPr/>
        </p:nvSpPr>
        <p:spPr>
          <a:xfrm>
            <a:off x="6269249" y="2071837"/>
            <a:ext cx="5738012" cy="37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Incluir </a:t>
            </a:r>
            <a:r>
              <a:rPr lang="pt-PT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apenas requisitos de DNSH de marco/meta </a:t>
            </a: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(ignorando a medida ou descrição do componente) geralmente </a:t>
            </a:r>
            <a:r>
              <a:rPr lang="pt-PT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é suficiente</a:t>
            </a: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</a:t>
            </a:r>
            <a:r>
              <a:rPr lang="pt-PT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Considerar apenas as disposições explícitas do Anexo CID sobre DNSH </a:t>
            </a: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 não garantir a conformidade com o mesmo na fase de implementação, pela qual os </a:t>
            </a:r>
            <a:r>
              <a:rPr lang="pt-PT" u="sng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Estados-Membros assumem toda a responsabilidade.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Será problemático </a:t>
            </a:r>
            <a:r>
              <a:rPr lang="pt-PT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não respeitar as disposições do DNSH incluídas no Anexo CID</a:t>
            </a:r>
            <a:r>
              <a:rPr lang="pt-PT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endParaRPr lang="pt-PT" sz="24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2EEFABC6-2EB7-7796-F657-347CD37AA392}"/>
              </a:ext>
            </a:extLst>
          </p:cNvPr>
          <p:cNvSpPr txBox="1"/>
          <p:nvPr/>
        </p:nvSpPr>
        <p:spPr>
          <a:xfrm>
            <a:off x="685590" y="1135012"/>
            <a:ext cx="4848935" cy="830997"/>
          </a:xfrm>
          <a:prstGeom prst="rect">
            <a:avLst/>
          </a:prstGeom>
          <a:solidFill>
            <a:srgbClr val="CCF4D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2400" b="1" dirty="0">
                <a:solidFill>
                  <a:srgbClr val="3C8D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Boas práticas de aplicação do DNSH em PRR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55629702-F969-87A4-0258-A6EF43B35883}"/>
              </a:ext>
            </a:extLst>
          </p:cNvPr>
          <p:cNvSpPr txBox="1"/>
          <p:nvPr/>
        </p:nvSpPr>
        <p:spPr>
          <a:xfrm>
            <a:off x="6096001" y="1125724"/>
            <a:ext cx="49965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2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 práticas de aplicação do DNSH em PRR</a:t>
            </a:r>
          </a:p>
        </p:txBody>
      </p:sp>
    </p:spTree>
    <p:extLst>
      <p:ext uri="{BB962C8B-B14F-4D97-AF65-F5344CB8AC3E}">
        <p14:creationId xmlns:p14="http://schemas.microsoft.com/office/powerpoint/2010/main" val="293990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503421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Dicas úteis sobre DNSH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3" name="TextBox 32">
            <a:extLst>
              <a:ext uri="{FF2B5EF4-FFF2-40B4-BE49-F238E27FC236}">
                <a16:creationId xmlns:a16="http://schemas.microsoft.com/office/drawing/2014/main" id="{BE63D31D-84C4-FFA6-BC95-24F037C7A844}"/>
              </a:ext>
            </a:extLst>
          </p:cNvPr>
          <p:cNvSpPr txBox="1"/>
          <p:nvPr/>
        </p:nvSpPr>
        <p:spPr>
          <a:xfrm>
            <a:off x="1099477" y="1067973"/>
            <a:ext cx="4342004" cy="830997"/>
          </a:xfrm>
          <a:prstGeom prst="rect">
            <a:avLst/>
          </a:prstGeom>
          <a:solidFill>
            <a:srgbClr val="CCF4D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2400" b="1" dirty="0">
                <a:solidFill>
                  <a:srgbClr val="3C8D7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Boas práticas de aplicação do DNSH em PRR</a:t>
            </a:r>
          </a:p>
        </p:txBody>
      </p:sp>
      <p:sp>
        <p:nvSpPr>
          <p:cNvPr id="4" name="TextBox 32">
            <a:extLst>
              <a:ext uri="{FF2B5EF4-FFF2-40B4-BE49-F238E27FC236}">
                <a16:creationId xmlns:a16="http://schemas.microsoft.com/office/drawing/2014/main" id="{F4F36396-8601-BBC3-4FE1-513612B0D37D}"/>
              </a:ext>
            </a:extLst>
          </p:cNvPr>
          <p:cNvSpPr txBox="1"/>
          <p:nvPr/>
        </p:nvSpPr>
        <p:spPr>
          <a:xfrm>
            <a:off x="6096001" y="1067974"/>
            <a:ext cx="49965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24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Más práticas de aplicação do DNSH em PRR</a:t>
            </a:r>
          </a:p>
        </p:txBody>
      </p:sp>
      <p:sp>
        <p:nvSpPr>
          <p:cNvPr id="5" name="CaixaDeTexto 16">
            <a:extLst>
              <a:ext uri="{FF2B5EF4-FFF2-40B4-BE49-F238E27FC236}">
                <a16:creationId xmlns:a16="http://schemas.microsoft.com/office/drawing/2014/main" id="{BC86A8E4-E0B0-51F5-E9BF-5123C9F44978}"/>
              </a:ext>
            </a:extLst>
          </p:cNvPr>
          <p:cNvSpPr txBox="1"/>
          <p:nvPr/>
        </p:nvSpPr>
        <p:spPr>
          <a:xfrm>
            <a:off x="837255" y="2228952"/>
            <a:ext cx="5100958" cy="444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pt-PT"/>
            </a:defPPr>
            <a:lvl1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>
                <a:solidFill>
                  <a:srgbClr val="388D7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PT" dirty="0"/>
              <a:t>Incluir </a:t>
            </a:r>
            <a:r>
              <a:rPr lang="pt-PT" b="1" dirty="0"/>
              <a:t>critérios precisos para cumprimento do DNSH</a:t>
            </a:r>
            <a:r>
              <a:rPr lang="pt-PT" dirty="0"/>
              <a:t> que sejam implementáveis pelo potencial beneficiário</a:t>
            </a:r>
          </a:p>
          <a:p>
            <a:r>
              <a:rPr lang="pt-PT" dirty="0"/>
              <a:t>Os </a:t>
            </a:r>
            <a:r>
              <a:rPr lang="pt-PT" b="1" dirty="0"/>
              <a:t>critérios do Regulamento Taxonomia asseguram em geral conformidade com um determinado objetivo ambiental</a:t>
            </a:r>
          </a:p>
          <a:p>
            <a:r>
              <a:rPr lang="pt-PT" b="1" dirty="0"/>
              <a:t>Verificar as disposições relevantes do DNSH com a EMRP </a:t>
            </a:r>
            <a:r>
              <a:rPr lang="pt-PT" dirty="0"/>
              <a:t>para garantir que respeitam o Anexo CID e as Orientações Técnicas sobre DNSH.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6" name="CaixaDeTexto 17">
            <a:extLst>
              <a:ext uri="{FF2B5EF4-FFF2-40B4-BE49-F238E27FC236}">
                <a16:creationId xmlns:a16="http://schemas.microsoft.com/office/drawing/2014/main" id="{4692785D-0996-A294-3FFA-517CAD0090E1}"/>
              </a:ext>
            </a:extLst>
          </p:cNvPr>
          <p:cNvSpPr txBox="1"/>
          <p:nvPr/>
        </p:nvSpPr>
        <p:spPr>
          <a:xfrm>
            <a:off x="6184867" y="2230311"/>
            <a:ext cx="5326947" cy="265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pt-PT" b="1" dirty="0"/>
              <a:t>X Copiar simplesmente o artigo 17 </a:t>
            </a:r>
            <a:r>
              <a:rPr lang="pt-PT" dirty="0"/>
              <a:t>do Regulamento de Taxonomia (transfere muita responsabilidade para o concorrente). </a:t>
            </a:r>
          </a:p>
          <a:p>
            <a:r>
              <a:rPr lang="pt-PT" b="1" dirty="0"/>
              <a:t>X</a:t>
            </a:r>
            <a:r>
              <a:rPr lang="pt-PT" dirty="0"/>
              <a:t> Da mesma forma, </a:t>
            </a:r>
            <a:r>
              <a:rPr lang="pt-PT" b="1" dirty="0"/>
              <a:t>declarações do beneficiário </a:t>
            </a:r>
            <a:r>
              <a:rPr lang="pt-PT" dirty="0"/>
              <a:t>não são, em geral, suficientes</a:t>
            </a:r>
          </a:p>
          <a:p>
            <a:r>
              <a:rPr lang="pt-PT" b="1" dirty="0"/>
              <a:t>X</a:t>
            </a:r>
            <a:r>
              <a:rPr lang="pt-PT" dirty="0"/>
              <a:t> Fazer do DNSH uma </a:t>
            </a:r>
            <a:r>
              <a:rPr lang="pt-PT" b="1" dirty="0"/>
              <a:t>secção separada </a:t>
            </a:r>
            <a:r>
              <a:rPr lang="pt-PT" dirty="0"/>
              <a:t>que não refira claramente que está  inserido no processo de seleção.</a:t>
            </a:r>
          </a:p>
        </p:txBody>
      </p:sp>
    </p:spTree>
    <p:extLst>
      <p:ext uri="{BB962C8B-B14F-4D97-AF65-F5344CB8AC3E}">
        <p14:creationId xmlns:p14="http://schemas.microsoft.com/office/powerpoint/2010/main" val="390646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47D90-2E10-4DF9-B716-353527DD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37025" y="6394446"/>
            <a:ext cx="324662" cy="365125"/>
          </a:xfrm>
        </p:spPr>
        <p:txBody>
          <a:bodyPr/>
          <a:lstStyle/>
          <a:p>
            <a:fld id="{FAA2CAEB-F90B-413C-8A57-064C2046B286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EBBDE7-8D60-4E32-B76E-5FC9A48C8129}"/>
              </a:ext>
            </a:extLst>
          </p:cNvPr>
          <p:cNvSpPr/>
          <p:nvPr/>
        </p:nvSpPr>
        <p:spPr>
          <a:xfrm>
            <a:off x="6429788" y="5776097"/>
            <a:ext cx="153554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</a:rPr>
              <a:t>20 Componentes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FE85D1-E18A-4C0B-AEEB-0497F66F9CA6}"/>
              </a:ext>
            </a:extLst>
          </p:cNvPr>
          <p:cNvSpPr/>
          <p:nvPr/>
        </p:nvSpPr>
        <p:spPr>
          <a:xfrm>
            <a:off x="8746855" y="2395868"/>
            <a:ext cx="1408644" cy="1474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b="1" dirty="0">
                <a:solidFill>
                  <a:srgbClr val="3C8D7A"/>
                </a:solidFill>
                <a:latin typeface="Roboto"/>
                <a:ea typeface="Roboto"/>
              </a:rPr>
              <a:t>115 Medidas</a:t>
            </a:r>
          </a:p>
          <a:p>
            <a:pPr algn="ctr"/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=</a:t>
            </a:r>
          </a:p>
          <a:p>
            <a:pPr algn="ctr"/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32 Reformas 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+</a:t>
            </a:r>
          </a:p>
          <a:p>
            <a:pPr algn="ctr"/>
            <a:r>
              <a:rPr lang="pt-P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</a:rPr>
              <a:t> 83 Investimentos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1A651-FCD0-40C3-A18D-1FD17A06F862}"/>
              </a:ext>
            </a:extLst>
          </p:cNvPr>
          <p:cNvSpPr/>
          <p:nvPr/>
        </p:nvSpPr>
        <p:spPr>
          <a:xfrm>
            <a:off x="10596657" y="2660516"/>
            <a:ext cx="1457968" cy="977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 dirty="0">
                <a:solidFill>
                  <a:srgbClr val="3C8D7A"/>
                </a:solidFill>
                <a:latin typeface="Roboto"/>
                <a:ea typeface="Roboto"/>
              </a:rPr>
              <a:t>341 </a:t>
            </a:r>
          </a:p>
          <a:p>
            <a:pPr algn="ctr"/>
            <a:r>
              <a:rPr lang="pt-PT" sz="1400" b="1" dirty="0">
                <a:solidFill>
                  <a:srgbClr val="3C8D7A"/>
                </a:solidFill>
                <a:latin typeface="Roboto"/>
                <a:ea typeface="Roboto"/>
              </a:rPr>
              <a:t>Marcos e Metas</a:t>
            </a:r>
          </a:p>
          <a:p>
            <a:pPr algn="ctr"/>
            <a:endParaRPr lang="pt-PT" sz="1400" b="1" dirty="0">
              <a:solidFill>
                <a:srgbClr val="3C8D7A"/>
              </a:solidFill>
              <a:latin typeface="Roboto"/>
              <a:ea typeface="Roboto"/>
            </a:endParaRPr>
          </a:p>
          <a:p>
            <a:pPr algn="ctr"/>
            <a:r>
              <a:rPr lang="pt-PT" sz="1400" b="1" dirty="0">
                <a:solidFill>
                  <a:srgbClr val="3C8D7A"/>
                </a:solidFill>
                <a:latin typeface="Roboto"/>
                <a:ea typeface="Roboto"/>
              </a:rPr>
              <a:t>(58 cumpridos)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6ADDB124-2C25-4A67-AEA3-0514B02B0F73}"/>
              </a:ext>
            </a:extLst>
          </p:cNvPr>
          <p:cNvSpPr/>
          <p:nvPr/>
        </p:nvSpPr>
        <p:spPr>
          <a:xfrm>
            <a:off x="5502409" y="2879726"/>
            <a:ext cx="340070" cy="393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2C8E3-7D24-4783-9757-E0DA39A65BF5}"/>
              </a:ext>
            </a:extLst>
          </p:cNvPr>
          <p:cNvSpPr/>
          <p:nvPr/>
        </p:nvSpPr>
        <p:spPr>
          <a:xfrm>
            <a:off x="3674748" y="5935681"/>
            <a:ext cx="2134486" cy="332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</a:rPr>
              <a:t>3 Dimensões </a:t>
            </a:r>
          </a:p>
          <a:p>
            <a:pPr algn="ctr"/>
            <a:r>
              <a:rPr lang="pt-PT" sz="1600" b="1" dirty="0">
                <a:solidFill>
                  <a:schemeClr val="bg1">
                    <a:lumMod val="65000"/>
                  </a:schemeClr>
                </a:solidFill>
                <a:latin typeface="Roboto"/>
                <a:ea typeface="Roboto"/>
              </a:rPr>
              <a:t>Estruturantes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5" y="307861"/>
            <a:ext cx="2845476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PRR atual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380940CC-7391-4D19-8927-73D2DFC647F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6DD080-B279-4720-810B-3BF8D983C516}" type="slidenum">
              <a:rPr lang="pt-PT" smtClean="0"/>
              <a:pPr/>
              <a:t>4</a:t>
            </a:fld>
            <a:endParaRPr lang="pt-PT" dirty="0"/>
          </a:p>
        </p:txBody>
      </p:sp>
      <p:sp>
        <p:nvSpPr>
          <p:cNvPr id="63" name="Text Placeholder 438">
            <a:extLst>
              <a:ext uri="{FF2B5EF4-FFF2-40B4-BE49-F238E27FC236}">
                <a16:creationId xmlns:a16="http://schemas.microsoft.com/office/drawing/2014/main" id="{671F2B92-BCEE-26A1-B824-BB03B77767C3}"/>
              </a:ext>
            </a:extLst>
          </p:cNvPr>
          <p:cNvSpPr txBox="1">
            <a:spLocks/>
          </p:cNvSpPr>
          <p:nvPr/>
        </p:nvSpPr>
        <p:spPr>
          <a:xfrm>
            <a:off x="481914" y="4464447"/>
            <a:ext cx="2869307" cy="51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219163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914372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23953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133534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743115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696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8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60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40" indent="-304790" algn="l" defTabSz="1219163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3C8D7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16.644 M€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4D3A17C-4C92-069F-2D83-06FD7A318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46" y="2198356"/>
            <a:ext cx="2765423" cy="2035051"/>
          </a:xfrm>
          <a:prstGeom prst="rect">
            <a:avLst/>
          </a:prstGeom>
        </p:spPr>
      </p:pic>
      <p:sp>
        <p:nvSpPr>
          <p:cNvPr id="65" name="TextBox 32">
            <a:extLst>
              <a:ext uri="{FF2B5EF4-FFF2-40B4-BE49-F238E27FC236}">
                <a16:creationId xmlns:a16="http://schemas.microsoft.com/office/drawing/2014/main" id="{2999316E-22E4-D83D-1D7D-5A612F5F6539}"/>
              </a:ext>
            </a:extLst>
          </p:cNvPr>
          <p:cNvSpPr txBox="1"/>
          <p:nvPr/>
        </p:nvSpPr>
        <p:spPr>
          <a:xfrm>
            <a:off x="1613262" y="1520899"/>
            <a:ext cx="18877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200" b="1" dirty="0">
                <a:solidFill>
                  <a:srgbClr val="388D79"/>
                </a:solidFill>
                <a:latin typeface="Roboto"/>
                <a:ea typeface="Roboto"/>
              </a:rPr>
              <a:t>13.944 M€ </a:t>
            </a:r>
          </a:p>
          <a:p>
            <a:pPr algn="ctr"/>
            <a:r>
              <a:rPr lang="pt-PT" sz="1200" b="1" dirty="0">
                <a:solidFill>
                  <a:srgbClr val="388D79"/>
                </a:solidFill>
                <a:latin typeface="Roboto"/>
                <a:ea typeface="Roboto"/>
              </a:rPr>
              <a:t>Subvenções</a:t>
            </a:r>
            <a:endParaRPr lang="pt-PT" sz="1200" dirty="0">
              <a:solidFill>
                <a:srgbClr val="388D79"/>
              </a:solidFill>
            </a:endParaRPr>
          </a:p>
        </p:txBody>
      </p:sp>
      <p:sp>
        <p:nvSpPr>
          <p:cNvPr id="66" name="TextBox 32">
            <a:extLst>
              <a:ext uri="{FF2B5EF4-FFF2-40B4-BE49-F238E27FC236}">
                <a16:creationId xmlns:a16="http://schemas.microsoft.com/office/drawing/2014/main" id="{7A246060-1564-00E2-8D06-D834B0CD8CF7}"/>
              </a:ext>
            </a:extLst>
          </p:cNvPr>
          <p:cNvSpPr txBox="1"/>
          <p:nvPr/>
        </p:nvSpPr>
        <p:spPr>
          <a:xfrm>
            <a:off x="-343632" y="1520899"/>
            <a:ext cx="22130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pPr>
            <a:r>
              <a:rPr lang="en-US" sz="1200" dirty="0">
                <a:solidFill>
                  <a:srgbClr val="A1C49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2.700 M€ </a:t>
            </a:r>
          </a:p>
          <a:p>
            <a:pPr algn="ctr" rtl="0">
              <a:defRPr sz="1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defRPr>
            </a:pPr>
            <a:r>
              <a:rPr lang="en-US" sz="1200" dirty="0" err="1">
                <a:solidFill>
                  <a:srgbClr val="A1C49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Empréstimos</a:t>
            </a:r>
            <a:endParaRPr lang="en-US" sz="1200" dirty="0">
              <a:solidFill>
                <a:srgbClr val="A1C49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7" name="Imagem 8">
            <a:extLst>
              <a:ext uri="{FF2B5EF4-FFF2-40B4-BE49-F238E27FC236}">
                <a16:creationId xmlns:a16="http://schemas.microsoft.com/office/drawing/2014/main" id="{CB4DBD36-E707-97E8-8B78-10A78B8EA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773" y="1496635"/>
            <a:ext cx="553998" cy="553998"/>
          </a:xfrm>
          <a:prstGeom prst="rect">
            <a:avLst/>
          </a:prstGeom>
        </p:spPr>
      </p:pic>
      <p:pic>
        <p:nvPicPr>
          <p:cNvPr id="68" name="Imagem 11">
            <a:extLst>
              <a:ext uri="{FF2B5EF4-FFF2-40B4-BE49-F238E27FC236}">
                <a16:creationId xmlns:a16="http://schemas.microsoft.com/office/drawing/2014/main" id="{C50FF09B-96F3-C4AE-D441-886BE77B5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963" y="2669091"/>
            <a:ext cx="573146" cy="579154"/>
          </a:xfrm>
          <a:prstGeom prst="rect">
            <a:avLst/>
          </a:prstGeom>
        </p:spPr>
      </p:pic>
      <p:pic>
        <p:nvPicPr>
          <p:cNvPr id="69" name="Imagem 16" descr="Uma imagem com texto, símbolo, gráficos de vetor&#10;&#10;Descrição gerada automaticamente">
            <a:extLst>
              <a:ext uri="{FF2B5EF4-FFF2-40B4-BE49-F238E27FC236}">
                <a16:creationId xmlns:a16="http://schemas.microsoft.com/office/drawing/2014/main" id="{0FB92307-87A6-30B3-CC78-A1BD9115CB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3537" y="3974850"/>
            <a:ext cx="553998" cy="553998"/>
          </a:xfrm>
          <a:prstGeom prst="rect">
            <a:avLst/>
          </a:prstGeom>
        </p:spPr>
      </p:pic>
      <p:sp>
        <p:nvSpPr>
          <p:cNvPr id="70" name="TextBox 32">
            <a:extLst>
              <a:ext uri="{FF2B5EF4-FFF2-40B4-BE49-F238E27FC236}">
                <a16:creationId xmlns:a16="http://schemas.microsoft.com/office/drawing/2014/main" id="{777F3665-2FA4-C8D0-C2BB-B2902A5B7637}"/>
              </a:ext>
            </a:extLst>
          </p:cNvPr>
          <p:cNvSpPr txBox="1"/>
          <p:nvPr/>
        </p:nvSpPr>
        <p:spPr>
          <a:xfrm>
            <a:off x="4185315" y="2164556"/>
            <a:ext cx="1189004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500" b="1" dirty="0">
                <a:solidFill>
                  <a:srgbClr val="FEB91B"/>
                </a:solidFill>
                <a:latin typeface="Roboto"/>
                <a:ea typeface="Roboto"/>
              </a:rPr>
              <a:t>Resiliência</a:t>
            </a:r>
          </a:p>
        </p:txBody>
      </p:sp>
      <p:sp>
        <p:nvSpPr>
          <p:cNvPr id="71" name="TextBox 32">
            <a:extLst>
              <a:ext uri="{FF2B5EF4-FFF2-40B4-BE49-F238E27FC236}">
                <a16:creationId xmlns:a16="http://schemas.microsoft.com/office/drawing/2014/main" id="{4411A8D9-B723-1400-5093-9A55A8C8DFCB}"/>
              </a:ext>
            </a:extLst>
          </p:cNvPr>
          <p:cNvSpPr txBox="1"/>
          <p:nvPr/>
        </p:nvSpPr>
        <p:spPr>
          <a:xfrm>
            <a:off x="4116876" y="4623171"/>
            <a:ext cx="128706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 sz="1500" b="1" dirty="0">
                <a:solidFill>
                  <a:srgbClr val="00A4BD"/>
                </a:solidFill>
                <a:latin typeface="Roboto"/>
                <a:ea typeface="Roboto"/>
              </a:rPr>
              <a:t>Transição</a:t>
            </a:r>
          </a:p>
          <a:p>
            <a:pPr algn="ctr"/>
            <a:r>
              <a:rPr lang="pt-PT" sz="1500" b="1" dirty="0">
                <a:solidFill>
                  <a:srgbClr val="00A4BD"/>
                </a:solidFill>
                <a:latin typeface="Roboto"/>
                <a:ea typeface="Roboto"/>
              </a:rPr>
              <a:t>Digital</a:t>
            </a:r>
          </a:p>
        </p:txBody>
      </p:sp>
      <p:sp>
        <p:nvSpPr>
          <p:cNvPr id="72" name="TextBox 32">
            <a:extLst>
              <a:ext uri="{FF2B5EF4-FFF2-40B4-BE49-F238E27FC236}">
                <a16:creationId xmlns:a16="http://schemas.microsoft.com/office/drawing/2014/main" id="{4305115E-0419-9526-1A50-E69F2DA0B94D}"/>
              </a:ext>
            </a:extLst>
          </p:cNvPr>
          <p:cNvSpPr txBox="1"/>
          <p:nvPr/>
        </p:nvSpPr>
        <p:spPr>
          <a:xfrm>
            <a:off x="4242789" y="3391354"/>
            <a:ext cx="109729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1500" b="1" dirty="0">
                <a:solidFill>
                  <a:srgbClr val="3AC47A"/>
                </a:solidFill>
                <a:latin typeface="Roboto"/>
                <a:ea typeface="Roboto"/>
              </a:rPr>
              <a:t>Transição </a:t>
            </a:r>
          </a:p>
          <a:p>
            <a:r>
              <a:rPr lang="pt-PT" sz="1500" b="1" dirty="0">
                <a:solidFill>
                  <a:srgbClr val="3AC47A"/>
                </a:solidFill>
                <a:latin typeface="Roboto"/>
                <a:ea typeface="Roboto"/>
              </a:rPr>
              <a:t>Ambiental</a:t>
            </a:r>
          </a:p>
        </p:txBody>
      </p:sp>
      <p:pic>
        <p:nvPicPr>
          <p:cNvPr id="174" name="Picture 173">
            <a:extLst>
              <a:ext uri="{FF2B5EF4-FFF2-40B4-BE49-F238E27FC236}">
                <a16:creationId xmlns:a16="http://schemas.microsoft.com/office/drawing/2014/main" id="{0036EB81-6757-BFA2-5232-E658AF5270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540" y="790138"/>
            <a:ext cx="396636" cy="396636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5692BA1F-7F0A-9C27-28EA-8B398FF6D2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20" y="1260046"/>
            <a:ext cx="396636" cy="39663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B8C3C9FF-16A9-DAD4-7F26-7684EFA4D04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540" y="1765350"/>
            <a:ext cx="396636" cy="396636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969C518B-DDF6-8888-229F-EFF5830E244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20" y="2317462"/>
            <a:ext cx="396636" cy="39663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B6591BAD-429F-DFCA-46EF-7F17AE340A1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540" y="2876410"/>
            <a:ext cx="396636" cy="39663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B5E4E847-EB0D-4211-BE95-9F4A192F004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70" y="3473587"/>
            <a:ext cx="396636" cy="39663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1FC5D75-A1D2-7E71-F173-8868DDC2FBF1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843" y="4083120"/>
            <a:ext cx="396636" cy="39663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79AE42B7-5381-9D95-4F4D-F527FDBC3A2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20" y="4583069"/>
            <a:ext cx="396636" cy="39663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F2361C3A-C821-E6B6-B0B1-FEA7FE801C2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873" y="5159839"/>
            <a:ext cx="396636" cy="396636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994A2D03-5B42-1B7F-2D0E-9B168E883A6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986" y="1673688"/>
            <a:ext cx="400495" cy="400495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61BE646F-2AB4-E6BF-8BA7-941F8D67B4D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377" y="2181867"/>
            <a:ext cx="400495" cy="400495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BADFA54B-4ED2-E2AF-DEAE-A4C61CB01EA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797" y="2690046"/>
            <a:ext cx="400495" cy="400495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8708D508-6342-C66A-E913-DC4208D41B8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775" y="3211618"/>
            <a:ext cx="400495" cy="400495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8256F62-D337-06DA-8C0F-C5D7D4E77BA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995" y="3758031"/>
            <a:ext cx="400495" cy="400495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E62E2795-5212-DD6E-05F7-5D932AF7110C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723" y="4324196"/>
            <a:ext cx="453831" cy="453831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795661C1-BA2E-D2C2-92B0-5B884022E71F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531" y="1874781"/>
            <a:ext cx="406400" cy="4064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0B6E7E11-745D-F010-664D-8A9762115040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006" y="2398992"/>
            <a:ext cx="406400" cy="4064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A40C4B-6C7D-8948-9086-7452E5E22A0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65" y="2872086"/>
            <a:ext cx="406400" cy="4064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C0E910F5-5512-0954-5C04-A10CAF0A7C5C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331" y="3394062"/>
            <a:ext cx="406400" cy="40640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16F6061-3D4F-8B1A-3222-B50F59BE3B1F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751" y="3945354"/>
            <a:ext cx="406400" cy="406400"/>
          </a:xfrm>
          <a:prstGeom prst="rect">
            <a:avLst/>
          </a:prstGeom>
        </p:spPr>
      </p:pic>
      <p:sp>
        <p:nvSpPr>
          <p:cNvPr id="194" name="Arrow: Right 27">
            <a:extLst>
              <a:ext uri="{FF2B5EF4-FFF2-40B4-BE49-F238E27FC236}">
                <a16:creationId xmlns:a16="http://schemas.microsoft.com/office/drawing/2014/main" id="{2850BEC7-25D5-46F2-A9E9-44BA7855BD4F}"/>
              </a:ext>
            </a:extLst>
          </p:cNvPr>
          <p:cNvSpPr/>
          <p:nvPr/>
        </p:nvSpPr>
        <p:spPr>
          <a:xfrm>
            <a:off x="8422659" y="2910632"/>
            <a:ext cx="340070" cy="393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5" name="Arrow: Right 27">
            <a:extLst>
              <a:ext uri="{FF2B5EF4-FFF2-40B4-BE49-F238E27FC236}">
                <a16:creationId xmlns:a16="http://schemas.microsoft.com/office/drawing/2014/main" id="{F2E3A4DE-9356-87EB-E1CA-8A36D91CF164}"/>
              </a:ext>
            </a:extLst>
          </p:cNvPr>
          <p:cNvSpPr/>
          <p:nvPr/>
        </p:nvSpPr>
        <p:spPr>
          <a:xfrm>
            <a:off x="3612870" y="2870088"/>
            <a:ext cx="340070" cy="393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6" name="Arrow: Right 27">
            <a:extLst>
              <a:ext uri="{FF2B5EF4-FFF2-40B4-BE49-F238E27FC236}">
                <a16:creationId xmlns:a16="http://schemas.microsoft.com/office/drawing/2014/main" id="{EA4FFC9F-C7F4-17C5-71AF-3EC2B94E1044}"/>
              </a:ext>
            </a:extLst>
          </p:cNvPr>
          <p:cNvSpPr/>
          <p:nvPr/>
        </p:nvSpPr>
        <p:spPr>
          <a:xfrm>
            <a:off x="10276847" y="2936385"/>
            <a:ext cx="340070" cy="393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8A0A1-D1C8-6B98-4C1B-5FA18CE9EAA7}"/>
              </a:ext>
            </a:extLst>
          </p:cNvPr>
          <p:cNvSpPr txBox="1"/>
          <p:nvPr/>
        </p:nvSpPr>
        <p:spPr>
          <a:xfrm>
            <a:off x="6096000" y="337971"/>
            <a:ext cx="1332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FEB9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11 125 M€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7307C-5961-DD03-6B62-8A4BE13335C7}"/>
              </a:ext>
            </a:extLst>
          </p:cNvPr>
          <p:cNvSpPr txBox="1"/>
          <p:nvPr/>
        </p:nvSpPr>
        <p:spPr>
          <a:xfrm>
            <a:off x="6930995" y="982902"/>
            <a:ext cx="1517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3AC4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3 059 M€</a:t>
            </a:r>
            <a:endParaRPr lang="pt-PT" sz="1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FE958-0465-2F42-785E-304893D9BD3A}"/>
              </a:ext>
            </a:extLst>
          </p:cNvPr>
          <p:cNvSpPr txBox="1"/>
          <p:nvPr/>
        </p:nvSpPr>
        <p:spPr>
          <a:xfrm>
            <a:off x="7707660" y="1456324"/>
            <a:ext cx="190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31A1B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2 460 M€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BC215-B6C4-8216-0068-25AEFEF195FA}"/>
              </a:ext>
            </a:extLst>
          </p:cNvPr>
          <p:cNvSpPr txBox="1"/>
          <p:nvPr/>
        </p:nvSpPr>
        <p:spPr>
          <a:xfrm rot="21122828">
            <a:off x="9221217" y="4419867"/>
            <a:ext cx="2401661" cy="1477328"/>
          </a:xfrm>
          <a:custGeom>
            <a:avLst/>
            <a:gdLst>
              <a:gd name="connsiteX0" fmla="*/ 0 w 2401661"/>
              <a:gd name="connsiteY0" fmla="*/ 0 h 1477328"/>
              <a:gd name="connsiteX1" fmla="*/ 504349 w 2401661"/>
              <a:gd name="connsiteY1" fmla="*/ 0 h 1477328"/>
              <a:gd name="connsiteX2" fmla="*/ 936648 w 2401661"/>
              <a:gd name="connsiteY2" fmla="*/ 0 h 1477328"/>
              <a:gd name="connsiteX3" fmla="*/ 1392963 w 2401661"/>
              <a:gd name="connsiteY3" fmla="*/ 0 h 1477328"/>
              <a:gd name="connsiteX4" fmla="*/ 1921329 w 2401661"/>
              <a:gd name="connsiteY4" fmla="*/ 0 h 1477328"/>
              <a:gd name="connsiteX5" fmla="*/ 2401661 w 2401661"/>
              <a:gd name="connsiteY5" fmla="*/ 0 h 1477328"/>
              <a:gd name="connsiteX6" fmla="*/ 2401661 w 2401661"/>
              <a:gd name="connsiteY6" fmla="*/ 477669 h 1477328"/>
              <a:gd name="connsiteX7" fmla="*/ 2401661 w 2401661"/>
              <a:gd name="connsiteY7" fmla="*/ 984885 h 1477328"/>
              <a:gd name="connsiteX8" fmla="*/ 2401661 w 2401661"/>
              <a:gd name="connsiteY8" fmla="*/ 1477328 h 1477328"/>
              <a:gd name="connsiteX9" fmla="*/ 1969362 w 2401661"/>
              <a:gd name="connsiteY9" fmla="*/ 1477328 h 1477328"/>
              <a:gd name="connsiteX10" fmla="*/ 1537063 w 2401661"/>
              <a:gd name="connsiteY10" fmla="*/ 1477328 h 1477328"/>
              <a:gd name="connsiteX11" fmla="*/ 1128781 w 2401661"/>
              <a:gd name="connsiteY11" fmla="*/ 1477328 h 1477328"/>
              <a:gd name="connsiteX12" fmla="*/ 672465 w 2401661"/>
              <a:gd name="connsiteY12" fmla="*/ 1477328 h 1477328"/>
              <a:gd name="connsiteX13" fmla="*/ 0 w 2401661"/>
              <a:gd name="connsiteY13" fmla="*/ 1477328 h 1477328"/>
              <a:gd name="connsiteX14" fmla="*/ 0 w 2401661"/>
              <a:gd name="connsiteY14" fmla="*/ 984885 h 1477328"/>
              <a:gd name="connsiteX15" fmla="*/ 0 w 2401661"/>
              <a:gd name="connsiteY15" fmla="*/ 462896 h 1477328"/>
              <a:gd name="connsiteX16" fmla="*/ 0 w 2401661"/>
              <a:gd name="connsiteY16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1661" h="1477328" fill="none" extrusionOk="0">
                <a:moveTo>
                  <a:pt x="0" y="0"/>
                </a:moveTo>
                <a:cubicBezTo>
                  <a:pt x="174621" y="-15711"/>
                  <a:pt x="319843" y="10182"/>
                  <a:pt x="504349" y="0"/>
                </a:cubicBezTo>
                <a:cubicBezTo>
                  <a:pt x="688855" y="-10182"/>
                  <a:pt x="807445" y="51795"/>
                  <a:pt x="936648" y="0"/>
                </a:cubicBezTo>
                <a:cubicBezTo>
                  <a:pt x="1065851" y="-51795"/>
                  <a:pt x="1265412" y="34143"/>
                  <a:pt x="1392963" y="0"/>
                </a:cubicBezTo>
                <a:cubicBezTo>
                  <a:pt x="1520515" y="-34143"/>
                  <a:pt x="1804792" y="34067"/>
                  <a:pt x="1921329" y="0"/>
                </a:cubicBezTo>
                <a:cubicBezTo>
                  <a:pt x="2037866" y="-34067"/>
                  <a:pt x="2173368" y="42354"/>
                  <a:pt x="2401661" y="0"/>
                </a:cubicBezTo>
                <a:cubicBezTo>
                  <a:pt x="2435315" y="158898"/>
                  <a:pt x="2384468" y="368399"/>
                  <a:pt x="2401661" y="477669"/>
                </a:cubicBezTo>
                <a:cubicBezTo>
                  <a:pt x="2418854" y="586939"/>
                  <a:pt x="2373686" y="877802"/>
                  <a:pt x="2401661" y="984885"/>
                </a:cubicBezTo>
                <a:cubicBezTo>
                  <a:pt x="2429636" y="1091968"/>
                  <a:pt x="2376326" y="1264052"/>
                  <a:pt x="2401661" y="1477328"/>
                </a:cubicBezTo>
                <a:cubicBezTo>
                  <a:pt x="2272278" y="1496654"/>
                  <a:pt x="2086476" y="1462077"/>
                  <a:pt x="1969362" y="1477328"/>
                </a:cubicBezTo>
                <a:cubicBezTo>
                  <a:pt x="1852248" y="1492579"/>
                  <a:pt x="1682964" y="1441164"/>
                  <a:pt x="1537063" y="1477328"/>
                </a:cubicBezTo>
                <a:cubicBezTo>
                  <a:pt x="1391162" y="1513492"/>
                  <a:pt x="1282640" y="1443102"/>
                  <a:pt x="1128781" y="1477328"/>
                </a:cubicBezTo>
                <a:cubicBezTo>
                  <a:pt x="974922" y="1511554"/>
                  <a:pt x="851917" y="1440385"/>
                  <a:pt x="672465" y="1477328"/>
                </a:cubicBezTo>
                <a:cubicBezTo>
                  <a:pt x="493013" y="1514271"/>
                  <a:pt x="215760" y="1472866"/>
                  <a:pt x="0" y="1477328"/>
                </a:cubicBezTo>
                <a:cubicBezTo>
                  <a:pt x="-24975" y="1351527"/>
                  <a:pt x="40511" y="1127119"/>
                  <a:pt x="0" y="984885"/>
                </a:cubicBezTo>
                <a:cubicBezTo>
                  <a:pt x="-40511" y="842651"/>
                  <a:pt x="48722" y="570613"/>
                  <a:pt x="0" y="462896"/>
                </a:cubicBezTo>
                <a:cubicBezTo>
                  <a:pt x="-48722" y="355179"/>
                  <a:pt x="52645" y="158515"/>
                  <a:pt x="0" y="0"/>
                </a:cubicBezTo>
                <a:close/>
              </a:path>
              <a:path w="2401661" h="1477328" stroke="0" extrusionOk="0">
                <a:moveTo>
                  <a:pt x="0" y="0"/>
                </a:moveTo>
                <a:cubicBezTo>
                  <a:pt x="117501" y="-62551"/>
                  <a:pt x="417331" y="14868"/>
                  <a:pt x="528365" y="0"/>
                </a:cubicBezTo>
                <a:cubicBezTo>
                  <a:pt x="639400" y="-14868"/>
                  <a:pt x="803689" y="11309"/>
                  <a:pt x="960664" y="0"/>
                </a:cubicBezTo>
                <a:cubicBezTo>
                  <a:pt x="1117639" y="-11309"/>
                  <a:pt x="1216155" y="10719"/>
                  <a:pt x="1416980" y="0"/>
                </a:cubicBezTo>
                <a:cubicBezTo>
                  <a:pt x="1617805" y="-10719"/>
                  <a:pt x="1647215" y="24164"/>
                  <a:pt x="1849279" y="0"/>
                </a:cubicBezTo>
                <a:cubicBezTo>
                  <a:pt x="2051343" y="-24164"/>
                  <a:pt x="2215310" y="61657"/>
                  <a:pt x="2401661" y="0"/>
                </a:cubicBezTo>
                <a:cubicBezTo>
                  <a:pt x="2450565" y="177940"/>
                  <a:pt x="2359070" y="357523"/>
                  <a:pt x="2401661" y="448123"/>
                </a:cubicBezTo>
                <a:cubicBezTo>
                  <a:pt x="2444252" y="538723"/>
                  <a:pt x="2373851" y="699371"/>
                  <a:pt x="2401661" y="925792"/>
                </a:cubicBezTo>
                <a:cubicBezTo>
                  <a:pt x="2429471" y="1152213"/>
                  <a:pt x="2382684" y="1342390"/>
                  <a:pt x="2401661" y="1477328"/>
                </a:cubicBezTo>
                <a:cubicBezTo>
                  <a:pt x="2259675" y="1504337"/>
                  <a:pt x="2151896" y="1451268"/>
                  <a:pt x="1921329" y="1477328"/>
                </a:cubicBezTo>
                <a:cubicBezTo>
                  <a:pt x="1690762" y="1503388"/>
                  <a:pt x="1645362" y="1455042"/>
                  <a:pt x="1465013" y="1477328"/>
                </a:cubicBezTo>
                <a:cubicBezTo>
                  <a:pt x="1284664" y="1499614"/>
                  <a:pt x="1167148" y="1443300"/>
                  <a:pt x="1056731" y="1477328"/>
                </a:cubicBezTo>
                <a:cubicBezTo>
                  <a:pt x="946314" y="1511356"/>
                  <a:pt x="722544" y="1426066"/>
                  <a:pt x="576399" y="1477328"/>
                </a:cubicBezTo>
                <a:cubicBezTo>
                  <a:pt x="430254" y="1528590"/>
                  <a:pt x="200661" y="1431161"/>
                  <a:pt x="0" y="1477328"/>
                </a:cubicBezTo>
                <a:cubicBezTo>
                  <a:pt x="-41470" y="1333367"/>
                  <a:pt x="36703" y="1163346"/>
                  <a:pt x="0" y="970112"/>
                </a:cubicBezTo>
                <a:cubicBezTo>
                  <a:pt x="-36703" y="776878"/>
                  <a:pt x="2501" y="722116"/>
                  <a:pt x="0" y="492443"/>
                </a:cubicBezTo>
                <a:cubicBezTo>
                  <a:pt x="-2501" y="262770"/>
                  <a:pt x="51359" y="227928"/>
                  <a:pt x="0" y="0"/>
                </a:cubicBezTo>
                <a:close/>
              </a:path>
            </a:pathLst>
          </a:custGeom>
          <a:solidFill>
            <a:srgbClr val="CCF4D8"/>
          </a:solidFill>
          <a:ln>
            <a:solidFill>
              <a:srgbClr val="CCF4D8"/>
            </a:solidFill>
            <a:extLst>
              <a:ext uri="{C807C97D-BFC1-408E-A445-0C87EB9F89A2}">
                <ask:lineSketchStyleProps xmlns:ask="http://schemas.microsoft.com/office/drawing/2018/sketchyshapes" sd="32735433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 curso a revisão do PRR </a:t>
            </a:r>
          </a:p>
          <a:p>
            <a:pPr algn="ctr"/>
            <a:r>
              <a:rPr lang="pt-PT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</a:t>
            </a:r>
          </a:p>
          <a:p>
            <a:pPr algn="ctr"/>
            <a:r>
              <a:rPr lang="pt-PT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Medidas e Dotação Adicionais</a:t>
            </a:r>
            <a:endParaRPr lang="en-US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7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67881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Considerações finais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5C4EA-50A3-5297-FF9E-7A6F47789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1649"/>
            <a:ext cx="7805922" cy="4135807"/>
          </a:xfrm>
        </p:spPr>
        <p:txBody>
          <a:bodyPr>
            <a:normAutofit/>
          </a:bodyPr>
          <a:lstStyle/>
          <a:p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Cumprir o DNSH é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</a:t>
            </a:r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cumprir </a:t>
            </a:r>
            <a:r>
              <a:rPr lang="pt-PT" sz="2000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</a:rPr>
              <a:t>um conjunto </a:t>
            </a:r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requisitos </a:t>
            </a:r>
            <a:r>
              <a:rPr lang="pt-PT" sz="2000" dirty="0">
                <a:solidFill>
                  <a:schemeClr val="bg2">
                    <a:lumMod val="50000"/>
                  </a:schemeClr>
                </a:solidFill>
                <a:latin typeface="Roboto"/>
                <a:ea typeface="Roboto"/>
              </a:rPr>
              <a:t>ambientais </a:t>
            </a:r>
          </a:p>
          <a:p>
            <a:r>
              <a:rPr lang="pt-PT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Os requisitos DNSH estão </a:t>
            </a:r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estabelecidos nos documentos do investimento/reforma</a:t>
            </a:r>
          </a:p>
          <a:p>
            <a:r>
              <a:rPr lang="pt-PT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Como quaisquer outros, </a:t>
            </a:r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têm de ser obrigatoriamente cumpridos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para que haja financiamento</a:t>
            </a:r>
          </a:p>
          <a:p>
            <a:r>
              <a:rPr lang="pt-PT" sz="2000" b="1" dirty="0">
                <a:solidFill>
                  <a:srgbClr val="3C8D7A"/>
                </a:solidFill>
                <a:latin typeface="Roboto"/>
                <a:ea typeface="Roboto"/>
              </a:rPr>
              <a:t>Orientação Técnica sobre Princípio DNSH ao PRR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(novidades em breve)</a:t>
            </a:r>
          </a:p>
          <a:p>
            <a:endParaRPr lang="pt-PT" sz="2000" dirty="0">
              <a:solidFill>
                <a:schemeClr val="bg2">
                  <a:lumMod val="50000"/>
                </a:schemeClr>
              </a:solidFill>
              <a:latin typeface="Roboto"/>
              <a:ea typeface="Roboto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AC423-DE36-531E-033E-415C8B965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52" y="3157086"/>
            <a:ext cx="3658704" cy="35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3224803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Referências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4306"/>
            <a:ext cx="12400492" cy="2675043"/>
          </a:xfrm>
          <a:prstGeom prst="rect">
            <a:avLst/>
          </a:prstGeom>
        </p:spPr>
      </p:pic>
      <p:sp>
        <p:nvSpPr>
          <p:cNvPr id="3" name="CaixaDeTexto 7">
            <a:extLst>
              <a:ext uri="{FF2B5EF4-FFF2-40B4-BE49-F238E27FC236}">
                <a16:creationId xmlns:a16="http://schemas.microsoft.com/office/drawing/2014/main" id="{6275B5DE-7F38-B89D-DCBC-94B10D735D0C}"/>
              </a:ext>
            </a:extLst>
          </p:cNvPr>
          <p:cNvSpPr txBox="1"/>
          <p:nvPr/>
        </p:nvSpPr>
        <p:spPr>
          <a:xfrm>
            <a:off x="1015493" y="1071293"/>
            <a:ext cx="99525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PT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Regulamento (UE) 2021/241 do Parlamento Europeu e do Conselho, de 12 de fevereiro de 2021</a:t>
            </a:r>
            <a:endParaRPr lang="pt-P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PT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Comunicação da Comissão “Orientações técnicas sobre a aplicação do princípio de «não prejudicar significativamente» (2021/C58/01)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pt-PT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Decisão de Execução do Conselho (2021/10149) que aprova a avaliação do PRR para Portugal, de 6 de julho de 2021</a:t>
            </a:r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</a:t>
            </a:r>
            <a:r>
              <a:rPr lang="pt-PT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Anexo Revisto</a:t>
            </a:r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Acordo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 </a:t>
            </a: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Operacional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0"/>
              </a:rPr>
              <a:t> do PRR</a:t>
            </a:r>
            <a:endParaRPr lang="en-GB" sz="1600" u="sng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Regulamento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 </a:t>
            </a: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1"/>
              </a:rPr>
              <a:t>Taxonomia</a:t>
            </a:r>
            <a:endParaRPr lang="en-GB" sz="1600" u="sng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2"/>
              </a:rPr>
              <a:t>Ato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2"/>
              </a:rPr>
              <a:t> </a:t>
            </a: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2"/>
              </a:rPr>
              <a:t>Delegado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Regulamento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Taxonomia</a:t>
            </a:r>
            <a:r>
              <a:rPr lang="en-GB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BAT reference documents | </a:t>
            </a:r>
            <a:r>
              <a:rPr lang="en-US" sz="1600" u="sng" dirty="0" err="1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Eippcb</a:t>
            </a:r>
            <a:r>
              <a:rPr lang="en-US" sz="1600" u="sng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(europa.eu)</a:t>
            </a:r>
            <a:endParaRPr lang="pt-BR" sz="1600" u="sng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GB" sz="1600" u="sng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GB" sz="1600" u="sng" dirty="0">
              <a:solidFill>
                <a:srgbClr val="0563C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87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2A0EA2E-D70A-A746-AD6E-476862CFB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133" y="5919366"/>
            <a:ext cx="1238249" cy="442617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242BE1FF-767F-9941-BC10-DBAD88E69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787" y="5876953"/>
            <a:ext cx="1601442" cy="479256"/>
          </a:xfrm>
          <a:prstGeom prst="rect">
            <a:avLst/>
          </a:prstGeom>
        </p:spPr>
      </p:pic>
      <p:pic>
        <p:nvPicPr>
          <p:cNvPr id="9" name="Imagem 6">
            <a:extLst>
              <a:ext uri="{FF2B5EF4-FFF2-40B4-BE49-F238E27FC236}">
                <a16:creationId xmlns:a16="http://schemas.microsoft.com/office/drawing/2014/main" id="{7263F710-B255-DE44-8F8F-B2A9D692E9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85" y="4188214"/>
            <a:ext cx="3278355" cy="867967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68606975-0A8F-CB4D-A4E9-D2281F393DC0}"/>
              </a:ext>
            </a:extLst>
          </p:cNvPr>
          <p:cNvSpPr txBox="1">
            <a:spLocks/>
          </p:cNvSpPr>
          <p:nvPr/>
        </p:nvSpPr>
        <p:spPr>
          <a:xfrm>
            <a:off x="-132138" y="2235508"/>
            <a:ext cx="12192000" cy="1421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5400" b="1" dirty="0">
                <a:solidFill>
                  <a:srgbClr val="3C8D7A"/>
                </a:solidFill>
                <a:latin typeface="Roboto"/>
                <a:ea typeface="Roboto"/>
                <a:cs typeface="Lato"/>
              </a:rPr>
              <a:t>Obrigado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DCBA484B-032F-E842-95B0-E6EB5D111218}"/>
              </a:ext>
            </a:extLst>
          </p:cNvPr>
          <p:cNvSpPr txBox="1">
            <a:spLocks/>
          </p:cNvSpPr>
          <p:nvPr/>
        </p:nvSpPr>
        <p:spPr>
          <a:xfrm>
            <a:off x="3451059" y="771060"/>
            <a:ext cx="5025606" cy="60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recuperarportugal.gov.pt</a:t>
            </a:r>
            <a:endParaRPr lang="pt-PT" sz="2000" dirty="0">
              <a:solidFill>
                <a:schemeClr val="bg1">
                  <a:lumMod val="6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PT" sz="200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9E560-CD46-B24C-A6B4-E1BCB35F95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78" r="24878"/>
          <a:stretch/>
        </p:blipFill>
        <p:spPr>
          <a:xfrm rot="5400000">
            <a:off x="1979343" y="-5217810"/>
            <a:ext cx="16192467" cy="79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4FE46C-D766-58EF-6FD8-42C5189E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24" y="1613869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t-BR" sz="700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Regulamento (UE) 2021/241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Regulamento do Mecanismo de Recuperação e Resiliência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Plano de Recuperação e Resiliência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(texto principal e por componente)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Decisão de Execução do Conselho / CID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(texto principal + anexo revisto)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Acordo Operacional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(texto principal + Anexo I e II)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Contratos entre EMRP e Beneficiários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6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5</a:t>
            </a:r>
            <a:r>
              <a:rPr lang="pt-BR" sz="30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 documentos de referência para uma boa execução do PRR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0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5063D-3A52-F1F8-AF5A-13418834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034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Artigo 5º(2) e considerando 25: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MRR só pode apoiar medidas que respeitem o DNSH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Artigos 18º e 19º: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 PRR devem ser avaliados tendo em conta a forma como garantem que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nenhuma medida prejudica significativamente os objectivos ambientais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acepção do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artigo 17º do Regulamento Taxonomia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Artigo 19º(3)(d) e considerando 25: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Comissão fornecerá </a:t>
            </a:r>
            <a:r>
              <a:rPr lang="pt-BR" sz="24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orientações técnicas</a:t>
            </a: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2400" dirty="0">
                <a:solidFill>
                  <a:schemeClr val="accent3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aos Estados-Membros para o efeito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81244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Regulamento (UE) 2021/241 prevê a aplicação do DNSH às medidas do PRR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5429522"/>
            <a:ext cx="12400492" cy="26750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AD33A3-E908-28F0-4243-A04D453EE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324" y="1807301"/>
            <a:ext cx="6604676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Regulamento Taxonomia é aplicável 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Produtos financeiros ou obrigações de empresas 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Intervenientes no mercado financeiro que disponibilizam produtos financeiros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Empresas sujeitas à obrigação de publicar uma demonstração não financeira ou uma demonstração não financeira consolidada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Critérios técnicos: Atos Delegados</a:t>
            </a:r>
          </a:p>
          <a:p>
            <a:endParaRPr lang="en-US" dirty="0"/>
          </a:p>
        </p:txBody>
      </p:sp>
      <p:sp>
        <p:nvSpPr>
          <p:cNvPr id="3" name="Marcador de Posição de Conteúdo 1">
            <a:extLst>
              <a:ext uri="{FF2B5EF4-FFF2-40B4-BE49-F238E27FC236}">
                <a16:creationId xmlns:a16="http://schemas.microsoft.com/office/drawing/2014/main" id="{14544ED8-FBAE-80FD-7112-69672C838E8A}"/>
              </a:ext>
            </a:extLst>
          </p:cNvPr>
          <p:cNvSpPr txBox="1">
            <a:spLocks/>
          </p:cNvSpPr>
          <p:nvPr/>
        </p:nvSpPr>
        <p:spPr>
          <a:xfrm>
            <a:off x="1981200" y="141187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8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329E3-A4D8-336A-B99E-963743160F1D}"/>
              </a:ext>
            </a:extLst>
          </p:cNvPr>
          <p:cNvSpPr txBox="1"/>
          <p:nvPr/>
        </p:nvSpPr>
        <p:spPr>
          <a:xfrm>
            <a:off x="888324" y="307861"/>
            <a:ext cx="795102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>
              <a:defRPr sz="3000" b="1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</a:lstStyle>
          <a:p>
            <a:r>
              <a:rPr lang="pt-BR" sz="2400" dirty="0"/>
              <a:t>O Regulamento Taxonomia é um sistema de classificação da sustentabilidade ambiental de atividades económicas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E17DF2-0F06-E969-C142-53B4D3E16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1850" y="920158"/>
            <a:ext cx="3840754" cy="54068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2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55E4AA4-0216-2E4E-B2F4-06991F72D720}"/>
              </a:ext>
            </a:extLst>
          </p:cNvPr>
          <p:cNvSpPr txBox="1"/>
          <p:nvPr/>
        </p:nvSpPr>
        <p:spPr>
          <a:xfrm>
            <a:off x="888324" y="307861"/>
            <a:ext cx="760115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rPr>
              <a:t>O Artigo 17.º do Regulamento Taxonomia define «Prejuízo significativo para os objetivos ambientais»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14372072-26BD-E99E-8078-00A473B0730A}"/>
              </a:ext>
            </a:extLst>
          </p:cNvPr>
          <p:cNvSpPr/>
          <p:nvPr/>
        </p:nvSpPr>
        <p:spPr>
          <a:xfrm>
            <a:off x="778578" y="369581"/>
            <a:ext cx="58677" cy="408411"/>
          </a:xfrm>
          <a:prstGeom prst="rect">
            <a:avLst/>
          </a:prstGeom>
          <a:solidFill>
            <a:srgbClr val="3C8D7A"/>
          </a:solidFill>
          <a:ln>
            <a:solidFill>
              <a:srgbClr val="3C8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graphicFrame>
        <p:nvGraphicFramePr>
          <p:cNvPr id="4" name="Diagrama 6">
            <a:extLst>
              <a:ext uri="{FF2B5EF4-FFF2-40B4-BE49-F238E27FC236}">
                <a16:creationId xmlns:a16="http://schemas.microsoft.com/office/drawing/2014/main" id="{161175F8-2C51-F69E-0949-558D64ECE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394187"/>
              </p:ext>
            </p:extLst>
          </p:nvPr>
        </p:nvGraphicFramePr>
        <p:xfrm>
          <a:off x="1020278" y="1896177"/>
          <a:ext cx="10212404" cy="458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2294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>
            <a:extLst>
              <a:ext uri="{FF2B5EF4-FFF2-40B4-BE49-F238E27FC236}">
                <a16:creationId xmlns:a16="http://schemas.microsoft.com/office/drawing/2014/main" id="{C8527325-97C6-6F3C-DB75-8A412058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811" y="376445"/>
            <a:ext cx="1098334" cy="39663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5671491A-8385-41F8-B6AE-70D0A1DCE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605" y="318829"/>
            <a:ext cx="1518775" cy="454251"/>
          </a:xfrm>
          <a:prstGeom prst="rect">
            <a:avLst/>
          </a:prstGeom>
        </p:spPr>
      </p:pic>
      <p:pic>
        <p:nvPicPr>
          <p:cNvPr id="2" name="Imagem 5">
            <a:extLst>
              <a:ext uri="{FF2B5EF4-FFF2-40B4-BE49-F238E27FC236}">
                <a16:creationId xmlns:a16="http://schemas.microsoft.com/office/drawing/2014/main" id="{E4C34310-2A19-7AC6-6F34-E1C0BAD34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8492" y="4716290"/>
            <a:ext cx="12400492" cy="267504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FE1DA1F-E808-DCED-E1B2-BF22A18E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78" y="1493649"/>
            <a:ext cx="10515600" cy="2852737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Orientações técnicas da COM sobre a aplicação do princípio DNSH ao abrigo do Regulamento MRR</a:t>
            </a:r>
            <a:br>
              <a:rPr lang="pt-BR" sz="3200" b="1" dirty="0">
                <a:solidFill>
                  <a:srgbClr val="3C8D7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3200" b="1" dirty="0">
              <a:solidFill>
                <a:srgbClr val="3C8D7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87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001BEB3FB10A449478BC1605F922E5" ma:contentTypeVersion="19" ma:contentTypeDescription="Criar um novo documento." ma:contentTypeScope="" ma:versionID="1081f2c4a4d80c690707ebfa4b3c7c8d">
  <xsd:schema xmlns:xsd="http://www.w3.org/2001/XMLSchema" xmlns:xs="http://www.w3.org/2001/XMLSchema" xmlns:p="http://schemas.microsoft.com/office/2006/metadata/properties" xmlns:ns2="6ea4b692-d610-4d07-8614-9c17e0645d9a" xmlns:ns3="cebe9e17-f7b0-44b5-9033-9bb7a08ffccf" targetNamespace="http://schemas.microsoft.com/office/2006/metadata/properties" ma:root="true" ma:fieldsID="5cc6faeed307c507393a1f6d97f6f69b" ns2:_="" ns3:_="">
    <xsd:import namespace="6ea4b692-d610-4d07-8614-9c17e0645d9a"/>
    <xsd:import namespace="cebe9e17-f7b0-44b5-9033-9bb7a08ff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Detalhes" minOccurs="0"/>
                <xsd:element ref="ns2:testecolum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4b692-d610-4d07-8614-9c17e0645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b32b56f1-97b3-4ebf-8bb0-3f4b3dafe7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Detalhes" ma:index="23" nillable="true" ma:displayName="Detalhes" ma:default="teste" ma:format="Dropdown" ma:internalName="Detalhes">
      <xsd:simpleType>
        <xsd:restriction base="dms:Note">
          <xsd:maxLength value="255"/>
        </xsd:restriction>
      </xsd:simpleType>
    </xsd:element>
    <xsd:element name="testecolumn" ma:index="24" nillable="true" ma:displayName="teste column" ma:description="Coluna de teste" ma:format="Dropdown" ma:internalName="testecolum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e9e17-f7b0-44b5-9033-9bb7a08ffcc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976054-e8c1-425e-998f-007a03b94c2e}" ma:internalName="TaxCatchAll" ma:showField="CatchAllData" ma:web="cebe9e17-f7b0-44b5-9033-9bb7a08ff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be9e17-f7b0-44b5-9033-9bb7a08ffccf" xsi:nil="true"/>
    <lcf76f155ced4ddcb4097134ff3c332f xmlns="6ea4b692-d610-4d07-8614-9c17e0645d9a">
      <Terms xmlns="http://schemas.microsoft.com/office/infopath/2007/PartnerControls"/>
    </lcf76f155ced4ddcb4097134ff3c332f>
    <Detalhes xmlns="6ea4b692-d610-4d07-8614-9c17e0645d9a">teste</Detalhes>
    <testecolumn xmlns="6ea4b692-d610-4d07-8614-9c17e0645d9a" xsi:nil="true"/>
  </documentManagement>
</p:properties>
</file>

<file path=customXml/itemProps1.xml><?xml version="1.0" encoding="utf-8"?>
<ds:datastoreItem xmlns:ds="http://schemas.openxmlformats.org/officeDocument/2006/customXml" ds:itemID="{8B72F7BA-5798-428F-9B31-6E3563DA7E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CD4A37-E99D-4E22-A2AB-2A06EDE8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a4b692-d610-4d07-8614-9c17e0645d9a"/>
    <ds:schemaRef ds:uri="cebe9e17-f7b0-44b5-9033-9bb7a08ff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141387-3070-4BA6-BF83-2944901D3282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6ea4b692-d610-4d07-8614-9c17e0645d9a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ebe9e17-f7b0-44b5-9033-9bb7a08ffcc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3145</Words>
  <Application>Microsoft Office PowerPoint</Application>
  <PresentationFormat>Widescreen</PresentationFormat>
  <Paragraphs>360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Lato</vt:lpstr>
      <vt:lpstr>Roboto</vt:lpstr>
      <vt:lpstr>Symbol</vt:lpstr>
      <vt:lpstr>Times New Roman</vt:lpstr>
      <vt:lpstr>Wingdings</vt:lpstr>
      <vt:lpstr>Custom Design</vt:lpstr>
      <vt:lpstr>PowerPoint Presentation</vt:lpstr>
      <vt:lpstr>Agenda</vt:lpstr>
      <vt:lpstr>Enquadramento do princípio de «não prejudicar significativamente» no PRR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Orientações técnicas da COM sobre a aplicação do princípio DNSH ao abrigo do Regulamento MRR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Requisitos DNSH e sua integração na implementação do PRR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concluir...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Tomás Fidélis</dc:creator>
  <cp:lastModifiedBy>EMRP</cp:lastModifiedBy>
  <cp:revision>39</cp:revision>
  <cp:lastPrinted>2023-05-05T12:41:10Z</cp:lastPrinted>
  <dcterms:created xsi:type="dcterms:W3CDTF">2022-01-03T22:39:30Z</dcterms:created>
  <dcterms:modified xsi:type="dcterms:W3CDTF">2023-05-05T12:48:22Z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0x0101000C001BEB3FB10A449478BC1605F922E5</vt:lpwstr>
  </property>
  <property fmtid="{D5CDD505-2E9C-101B-9397-08002B2CF9AE}" pid="3" name="MediaServiceImageTags">
    <vt:lpwstr/>
  </property>
</Properties>
</file>